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103"/>
  </p:notesMasterIdLst>
  <p:sldIdLst>
    <p:sldId id="481" r:id="rId2"/>
    <p:sldId id="258" r:id="rId3"/>
    <p:sldId id="265" r:id="rId4"/>
    <p:sldId id="263" r:id="rId5"/>
    <p:sldId id="266" r:id="rId6"/>
    <p:sldId id="267" r:id="rId7"/>
    <p:sldId id="468" r:id="rId8"/>
    <p:sldId id="345" r:id="rId9"/>
    <p:sldId id="269" r:id="rId10"/>
    <p:sldId id="276" r:id="rId11"/>
    <p:sldId id="290" r:id="rId12"/>
    <p:sldId id="273" r:id="rId13"/>
    <p:sldId id="292" r:id="rId14"/>
    <p:sldId id="274" r:id="rId15"/>
    <p:sldId id="275" r:id="rId16"/>
    <p:sldId id="277" r:id="rId17"/>
    <p:sldId id="500" r:id="rId18"/>
    <p:sldId id="278" r:id="rId19"/>
    <p:sldId id="279" r:id="rId20"/>
    <p:sldId id="280" r:id="rId21"/>
    <p:sldId id="283" r:id="rId22"/>
    <p:sldId id="726" r:id="rId23"/>
    <p:sldId id="859" r:id="rId24"/>
    <p:sldId id="860" r:id="rId25"/>
    <p:sldId id="725" r:id="rId26"/>
    <p:sldId id="732" r:id="rId27"/>
    <p:sldId id="862" r:id="rId28"/>
    <p:sldId id="397" r:id="rId29"/>
    <p:sldId id="404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722" r:id="rId47"/>
    <p:sldId id="422" r:id="rId48"/>
    <p:sldId id="423" r:id="rId49"/>
    <p:sldId id="426" r:id="rId50"/>
    <p:sldId id="424" r:id="rId51"/>
    <p:sldId id="425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734" r:id="rId62"/>
    <p:sldId id="436" r:id="rId63"/>
    <p:sldId id="437" r:id="rId64"/>
    <p:sldId id="438" r:id="rId65"/>
    <p:sldId id="441" r:id="rId66"/>
    <p:sldId id="442" r:id="rId67"/>
    <p:sldId id="443" r:id="rId68"/>
    <p:sldId id="444" r:id="rId69"/>
    <p:sldId id="445" r:id="rId70"/>
    <p:sldId id="446" r:id="rId71"/>
    <p:sldId id="735" r:id="rId72"/>
    <p:sldId id="863" r:id="rId73"/>
    <p:sldId id="390" r:id="rId74"/>
    <p:sldId id="471" r:id="rId75"/>
    <p:sldId id="405" r:id="rId76"/>
    <p:sldId id="388" r:id="rId77"/>
    <p:sldId id="391" r:id="rId78"/>
    <p:sldId id="392" r:id="rId79"/>
    <p:sldId id="393" r:id="rId80"/>
    <p:sldId id="394" r:id="rId81"/>
    <p:sldId id="463" r:id="rId82"/>
    <p:sldId id="472" r:id="rId83"/>
    <p:sldId id="485" r:id="rId84"/>
    <p:sldId id="327" r:id="rId85"/>
    <p:sldId id="469" r:id="rId86"/>
    <p:sldId id="865" r:id="rId87"/>
    <p:sldId id="864" r:id="rId88"/>
    <p:sldId id="484" r:id="rId89"/>
    <p:sldId id="574" r:id="rId90"/>
    <p:sldId id="573" r:id="rId91"/>
    <p:sldId id="506" r:id="rId92"/>
    <p:sldId id="508" r:id="rId93"/>
    <p:sldId id="715" r:id="rId94"/>
    <p:sldId id="716" r:id="rId95"/>
    <p:sldId id="568" r:id="rId96"/>
    <p:sldId id="569" r:id="rId97"/>
    <p:sldId id="570" r:id="rId98"/>
    <p:sldId id="717" r:id="rId99"/>
    <p:sldId id="736" r:id="rId100"/>
    <p:sldId id="866" r:id="rId101"/>
    <p:sldId id="480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/>
    <p:restoredTop sz="88282" autoAdjust="0"/>
  </p:normalViewPr>
  <p:slideViewPr>
    <p:cSldViewPr snapToGrid="0" snapToObjects="1">
      <p:cViewPr varScale="1">
        <p:scale>
          <a:sx n="76" d="100"/>
          <a:sy n="76" d="100"/>
        </p:scale>
        <p:origin x="77" y="67"/>
      </p:cViewPr>
      <p:guideLst>
        <p:guide orient="horz" pos="2160"/>
        <p:guide pos="2880"/>
      </p:guideLst>
    </p:cSldViewPr>
  </p:slid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34902-6C0E-4047-98FC-BD94C9E21AFF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6FA1D-EB87-674F-B852-88C3E0917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70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25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08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interesting</a:t>
            </a:r>
            <a:r>
              <a:rPr lang="en-US" baseline="0" dirty="0"/>
              <a:t> here? The effects are the same size: same difficulty!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03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Arual</a:t>
            </a:r>
            <a:r>
              <a:rPr lang="en-US" dirty="0"/>
              <a:t> no delay, aural</a:t>
            </a:r>
            <a:r>
              <a:rPr lang="en-US" baseline="0" dirty="0"/>
              <a:t> </a:t>
            </a:r>
            <a:r>
              <a:rPr lang="en-US" baseline="0" dirty="0" err="1"/>
              <a:t>dealy</a:t>
            </a:r>
            <a:r>
              <a:rPr lang="en-US" baseline="0" dirty="0"/>
              <a:t>: one bump is presentation, one feedback</a:t>
            </a:r>
          </a:p>
          <a:p>
            <a:r>
              <a:rPr lang="en-US" baseline="0" dirty="0"/>
              <a:t>Visual, what are these bumps?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26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Arual</a:t>
            </a:r>
            <a:r>
              <a:rPr lang="en-US" dirty="0"/>
              <a:t> no delay, aural</a:t>
            </a:r>
            <a:r>
              <a:rPr lang="en-US" baseline="0" dirty="0"/>
              <a:t> </a:t>
            </a:r>
            <a:r>
              <a:rPr lang="en-US" baseline="0" dirty="0" err="1"/>
              <a:t>dealy</a:t>
            </a:r>
            <a:r>
              <a:rPr lang="en-US" baseline="0" dirty="0"/>
              <a:t>: one bump is presentation, one feedback</a:t>
            </a:r>
          </a:p>
          <a:p>
            <a:r>
              <a:rPr lang="en-US" baseline="0" dirty="0"/>
              <a:t>Visual, what are these bumps?</a:t>
            </a:r>
          </a:p>
          <a:p>
            <a:endParaRPr lang="en-US" baseline="0" dirty="0"/>
          </a:p>
          <a:p>
            <a:r>
              <a:rPr lang="en-US" baseline="0" dirty="0"/>
              <a:t>Instruction was always visual.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46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74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Arual</a:t>
            </a:r>
            <a:r>
              <a:rPr lang="en-US" dirty="0"/>
              <a:t> no delay, aural</a:t>
            </a:r>
            <a:r>
              <a:rPr lang="en-US" baseline="0" dirty="0"/>
              <a:t> </a:t>
            </a:r>
            <a:r>
              <a:rPr lang="en-US" baseline="0" dirty="0" err="1"/>
              <a:t>dealy</a:t>
            </a:r>
            <a:r>
              <a:rPr lang="en-US" baseline="0" dirty="0"/>
              <a:t>: one bump is presentation, one feedback</a:t>
            </a:r>
          </a:p>
          <a:p>
            <a:r>
              <a:rPr lang="en-US" baseline="0" dirty="0"/>
              <a:t>Visual, what are these bumps?</a:t>
            </a:r>
          </a:p>
          <a:p>
            <a:endParaRPr lang="en-US" baseline="0" dirty="0"/>
          </a:p>
          <a:p>
            <a:r>
              <a:rPr lang="en-US" baseline="0" dirty="0"/>
              <a:t>Instruction was always visual.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20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Location is interesting,</a:t>
            </a:r>
            <a:r>
              <a:rPr lang="en-US" baseline="0" dirty="0"/>
              <a:t> but not now. Will briefly come back to it during the ‘practical part’.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9F9-1297-2C46-8A37-29589675E60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54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 </a:t>
            </a:r>
            <a:r>
              <a:rPr lang="en-US" dirty="0" err="1"/>
              <a:t>vertel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evne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het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auditieve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is</a:t>
            </a:r>
          </a:p>
          <a:p>
            <a:endParaRPr lang="en-US" dirty="0"/>
          </a:p>
          <a:p>
            <a:r>
              <a:rPr lang="en-US" dirty="0"/>
              <a:t>is there a significant</a:t>
            </a:r>
            <a:r>
              <a:rPr lang="en-US" baseline="0" dirty="0"/>
              <a:t> relation between the two</a:t>
            </a:r>
          </a:p>
          <a:p>
            <a:endParaRPr lang="en-US" baseline="0" dirty="0"/>
          </a:p>
          <a:p>
            <a:r>
              <a:rPr lang="en-US" baseline="0" dirty="0"/>
              <a:t>do this for every voxel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1E638-A963-494B-BA11-1D4D95516B76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activity is instantaneous,</a:t>
            </a:r>
            <a:r>
              <a:rPr lang="en-US" baseline="0" dirty="0"/>
              <a:t> like neural activity.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0E17D-C09A-8740-A19C-D3BA7DC4090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Hwo</a:t>
            </a:r>
            <a:r>
              <a:rPr lang="en-US" dirty="0"/>
              <a:t> are the two related?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9F9-1297-2C46-8A37-29589675E60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7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all modules! now first problem</a:t>
            </a:r>
            <a:r>
              <a:rPr lang="en-US" baseline="0" dirty="0"/>
              <a:t> state module</a:t>
            </a:r>
          </a:p>
          <a:p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0E17D-C09A-8740-A19C-D3BA7DC4090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follows anatomy!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F26BC-F92F-EB48-8882-4042B815766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20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/>
              <a:t>reaction times</a:t>
            </a:r>
          </a:p>
          <a:p>
            <a:pPr lvl="1"/>
            <a:r>
              <a:rPr lang="en-US" sz="2400" dirty="0"/>
              <a:t>Accuracy/errors</a:t>
            </a:r>
          </a:p>
          <a:p>
            <a:pPr lvl="1"/>
            <a:r>
              <a:rPr lang="en-US" sz="2400" dirty="0"/>
              <a:t>choices</a:t>
            </a:r>
          </a:p>
          <a:p>
            <a:pPr lvl="1"/>
            <a:r>
              <a:rPr lang="en-US" sz="2400" dirty="0"/>
              <a:t>learning curves</a:t>
            </a:r>
          </a:p>
          <a:p>
            <a:pPr lvl="1"/>
            <a:r>
              <a:rPr lang="en-US" sz="2400" dirty="0"/>
              <a:t>eye movements</a:t>
            </a:r>
          </a:p>
          <a:p>
            <a:pPr lvl="1"/>
            <a:r>
              <a:rPr lang="en-US" sz="2400" dirty="0"/>
              <a:t>fMRI data</a:t>
            </a:r>
          </a:p>
          <a:p>
            <a:pPr lvl="1" eaLnBrk="1" hangingPunct="1">
              <a:spcAft>
                <a:spcPts val="600"/>
              </a:spcAft>
            </a:pPr>
            <a:r>
              <a:rPr lang="en-US" dirty="0"/>
              <a:t>Mimic actual human behavior</a:t>
            </a:r>
          </a:p>
          <a:p>
            <a:pPr lvl="1" eaLnBrk="1" hangingPunct="1">
              <a:spcAft>
                <a:spcPts val="600"/>
              </a:spcAft>
            </a:pPr>
            <a:r>
              <a:rPr lang="en-US" dirty="0"/>
              <a:t>Model and participant interact with same interface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5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726798F-2C0D-F74B-A176-2DE46C01B121}" type="slidenum">
              <a:rPr lang="en-US" sz="1200"/>
              <a:pPr/>
              <a:t>91</a:t>
            </a:fld>
            <a:endParaRPr lang="en-US" sz="1200"/>
          </a:p>
        </p:txBody>
      </p:sp>
      <p:sp>
        <p:nvSpPr>
          <p:cNvPr id="983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a) This is what you would expect from counting – what your model should</a:t>
            </a:r>
            <a:r>
              <a:rPr lang="en-US" baseline="0" dirty="0">
                <a:latin typeface="Times" charset="0"/>
                <a:ea typeface="ＭＳ Ｐゴシック" charset="0"/>
                <a:cs typeface="ＭＳ Ｐゴシック" charset="0"/>
              </a:rPr>
              <a:t> predict</a:t>
            </a:r>
            <a:endParaRPr lang="en-US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726798F-2C0D-F74B-A176-2DE46C01B121}" type="slidenum">
              <a:rPr lang="en-US" sz="1200"/>
              <a:pPr/>
              <a:t>92</a:t>
            </a:fld>
            <a:endParaRPr lang="en-US" sz="1200"/>
          </a:p>
        </p:txBody>
      </p:sp>
      <p:sp>
        <p:nvSpPr>
          <p:cNvPr id="983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228600" indent="-228600" eaLnBrk="1" hangingPunct="1">
              <a:buAutoNum type="alphaLcParenR"/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This is what you would expect from counting – what your model should</a:t>
            </a:r>
            <a:r>
              <a:rPr lang="en-US" baseline="0" dirty="0">
                <a:latin typeface="Times" charset="0"/>
                <a:ea typeface="ＭＳ Ｐゴシック" charset="0"/>
                <a:cs typeface="ＭＳ Ｐゴシック" charset="0"/>
              </a:rPr>
              <a:t> predict</a:t>
            </a:r>
          </a:p>
          <a:p>
            <a:pPr marL="228600" indent="-228600" eaLnBrk="1" hangingPunct="1">
              <a:buAutoNum type="alphaLcParenR"/>
            </a:pPr>
            <a:r>
              <a:rPr lang="en-US" baseline="0" dirty="0">
                <a:latin typeface="Times" charset="0"/>
                <a:ea typeface="ＭＳ Ｐゴシック" charset="0"/>
                <a:cs typeface="ＭＳ Ｐゴシック" charset="0"/>
              </a:rPr>
              <a:t>Is the human data</a:t>
            </a:r>
          </a:p>
          <a:p>
            <a:pPr marL="0" indent="0" eaLnBrk="1" hangingPunct="1">
              <a:buNone/>
            </a:pPr>
            <a:r>
              <a:rPr lang="en-US" baseline="0" dirty="0">
                <a:latin typeface="Times" charset="0"/>
                <a:ea typeface="ＭＳ Ｐゴシック" charset="0"/>
                <a:cs typeface="ＭＳ Ｐゴシック" charset="0"/>
                <a:sym typeface="Wingdings"/>
              </a:rPr>
              <a:t> The lisp code that comes with he model will write out the data of your model next to the original experiment as well as correlation and deviation values</a:t>
            </a:r>
            <a:endParaRPr lang="en-US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24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22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Location is interesting,</a:t>
            </a:r>
            <a:r>
              <a:rPr lang="en-US" baseline="0" dirty="0"/>
              <a:t> but not now. Will briefly come back to it during the ‘practical part’.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9F9-1297-2C46-8A37-29589675E6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1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Implement the threaded cognition theory as a computational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2CFB-3E9C-214E-B1CE-BBD9AA8F3F4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26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1E638-A963-494B-BA11-1D4D95516B7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6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 repetitions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17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about this brain evidence I </a:t>
            </a:r>
            <a:r>
              <a:rPr lang="en-US"/>
              <a:t>was talking</a:t>
            </a:r>
            <a:r>
              <a:rPr lang="en-US" baseline="0"/>
              <a:t> about?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9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1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6FA1D-EB87-674F-B852-88C3E09172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18016"/>
            <a:ext cx="6400800" cy="9341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306879" y="5853412"/>
            <a:ext cx="2584047" cy="437906"/>
          </a:xfrm>
        </p:spPr>
        <p:txBody>
          <a:bodyPr>
            <a:normAutofit/>
          </a:bodyPr>
          <a:lstStyle>
            <a:lvl1pPr algn="r">
              <a:buNone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defRPr>
            </a:lvl1pPr>
          </a:lstStyle>
          <a:p>
            <a:pPr lvl="0"/>
            <a:r>
              <a:rPr lang="en-US" dirty="0"/>
              <a:t>Occasion</a:t>
            </a:r>
          </a:p>
          <a:p>
            <a:pPr lvl="0"/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06879" y="6241587"/>
            <a:ext cx="2584047" cy="437906"/>
          </a:xfrm>
        </p:spPr>
        <p:txBody>
          <a:bodyPr>
            <a:normAutofit/>
          </a:bodyPr>
          <a:lstStyle>
            <a:lvl1pPr algn="r">
              <a:buNone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defRPr>
            </a:lvl1pPr>
          </a:lstStyle>
          <a:p>
            <a:pPr lvl="0"/>
            <a:r>
              <a:rPr lang="en-US" dirty="0"/>
              <a:t>Date</a:t>
            </a:r>
          </a:p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5689768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RUGR_logoEN_rood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5" y="5973395"/>
            <a:ext cx="2565011" cy="706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w/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ral Theme w/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43340" y="1505184"/>
            <a:ext cx="4902023" cy="1354725"/>
          </a:xfrm>
        </p:spPr>
        <p:txBody>
          <a:bodyPr anchor="ctr">
            <a:noAutofit/>
          </a:bodyPr>
          <a:lstStyle>
            <a:lvl1pPr>
              <a:buNone/>
              <a:defRPr sz="4000" baseline="0"/>
            </a:lvl1pPr>
          </a:lstStyle>
          <a:p>
            <a:pPr lvl="0"/>
            <a:r>
              <a:rPr lang="en-US" dirty="0"/>
              <a:t>Central Theme/Quote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18016"/>
            <a:ext cx="6400800" cy="9341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306879" y="5853412"/>
            <a:ext cx="2584047" cy="437906"/>
          </a:xfrm>
        </p:spPr>
        <p:txBody>
          <a:bodyPr>
            <a:normAutofit/>
          </a:bodyPr>
          <a:lstStyle>
            <a:lvl1pPr algn="r">
              <a:buNone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defRPr>
            </a:lvl1pPr>
          </a:lstStyle>
          <a:p>
            <a:pPr lvl="0"/>
            <a:r>
              <a:rPr lang="en-US" dirty="0"/>
              <a:t>Occasion</a:t>
            </a:r>
          </a:p>
          <a:p>
            <a:pPr lvl="0"/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06879" y="6241587"/>
            <a:ext cx="2584047" cy="437906"/>
          </a:xfrm>
        </p:spPr>
        <p:txBody>
          <a:bodyPr>
            <a:normAutofit/>
          </a:bodyPr>
          <a:lstStyle>
            <a:lvl1pPr algn="r">
              <a:buNone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defRPr>
            </a:lvl1pPr>
          </a:lstStyle>
          <a:p>
            <a:pPr lvl="0"/>
            <a:r>
              <a:rPr lang="en-US" dirty="0"/>
              <a:t>Date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9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18016"/>
            <a:ext cx="6400800" cy="9341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5689768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0656" y="3763234"/>
            <a:ext cx="4219324" cy="1470025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5689768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181671" y="2846388"/>
            <a:ext cx="1762125" cy="3751262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0656" y="3763234"/>
            <a:ext cx="4219324" cy="1470025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5689768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690688"/>
            <a:ext cx="8229600" cy="4735204"/>
          </a:xfrm>
        </p:spPr>
        <p:txBody>
          <a:bodyPr/>
          <a:lstStyle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 flipH="1" flipV="1">
            <a:off x="-3403771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5400000" flipH="1" flipV="1">
            <a:off x="-3403771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ral Them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 flipH="1" flipV="1">
            <a:off x="-3403771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43340" y="1505184"/>
            <a:ext cx="4902023" cy="1354725"/>
          </a:xfrm>
        </p:spPr>
        <p:txBody>
          <a:bodyPr anchor="ctr">
            <a:noAutofit/>
          </a:bodyPr>
          <a:lstStyle>
            <a:lvl1pPr>
              <a:buNone/>
              <a:defRPr sz="4000" baseline="0"/>
            </a:lvl1pPr>
          </a:lstStyle>
          <a:p>
            <a:pPr lvl="0"/>
            <a:r>
              <a:rPr lang="en-US" dirty="0"/>
              <a:t>Central Theme/Quote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Layout w/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 flipH="1" flipV="1">
            <a:off x="-3403771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/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690688"/>
            <a:ext cx="8229600" cy="473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185"/>
            <a:ext cx="8229600" cy="4366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18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4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+mn-lt"/>
          <a:ea typeface="+mn-ea"/>
          <a:cs typeface="Gill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+mn-lt"/>
          <a:ea typeface="+mn-ea"/>
          <a:cs typeface="Gill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Gill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+mn-lt"/>
          <a:ea typeface="+mn-ea"/>
          <a:cs typeface="Gill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+mn-l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file://localhost/Users/Jelmer/Work/Output/Presentaties/Springschool%20fMRI11/MRI_9_EPI_L.mp3" TargetMode="External"/><Relationship Id="rId1" Type="http://schemas.microsoft.com/office/2007/relationships/media" Target="file://localhost/Users/Jelmer/Work/Output/Presentaties/Springschool%20fMRI11/MRI_9_EPI_L.mp3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6.pn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emf"/><Relationship Id="rId4" Type="http://schemas.openxmlformats.org/officeDocument/2006/relationships/image" Target="../media/image70.tif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061818225_1c0b48a0cb_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97" y="0"/>
            <a:ext cx="45910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389" y="2122741"/>
            <a:ext cx="3978408" cy="1470025"/>
          </a:xfrm>
        </p:spPr>
        <p:txBody>
          <a:bodyPr>
            <a:noAutofit/>
          </a:bodyPr>
          <a:lstStyle/>
          <a:p>
            <a:br>
              <a:rPr lang="en-US" sz="20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</a:br>
            <a:r>
              <a:rPr lang="en-US" sz="3600" b="1" dirty="0">
                <a:latin typeface="Source Sans Pro Black" charset="0"/>
                <a:ea typeface="Source Sans Pro Black" charset="0"/>
                <a:cs typeface="Source Sans Pro Black" charset="0"/>
              </a:rPr>
              <a:t>Architectures</a:t>
            </a:r>
            <a:br>
              <a:rPr lang="en-US" sz="3600" b="1" dirty="0">
                <a:latin typeface="Source Sans Pro Black" charset="0"/>
                <a:ea typeface="Source Sans Pro Black" charset="0"/>
                <a:cs typeface="Source Sans Pro Black" charset="0"/>
              </a:rPr>
            </a:br>
            <a:r>
              <a:rPr lang="en-US" sz="3600" b="1" dirty="0">
                <a:latin typeface="Source Sans Pro Black" charset="0"/>
                <a:ea typeface="Source Sans Pro Black" charset="0"/>
                <a:cs typeface="Source Sans Pro Black" charset="0"/>
              </a:rPr>
              <a:t>of Intelligence</a:t>
            </a:r>
            <a:br>
              <a:rPr lang="en-US" sz="4000" dirty="0"/>
            </a:br>
            <a:br>
              <a:rPr lang="en-US" sz="5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</a:br>
            <a:br>
              <a:rPr lang="en-US" sz="5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</a:br>
            <a:br>
              <a:rPr lang="en-US" sz="5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</a:br>
            <a:br>
              <a:rPr lang="en-US" sz="5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</a:br>
            <a:r>
              <a:rPr lang="en-US" sz="2000" dirty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Lecture 4</a:t>
            </a:r>
            <a:br>
              <a:rPr lang="en-US" sz="2400" b="1" dirty="0">
                <a:solidFill>
                  <a:schemeClr val="tx1">
                    <a:tint val="7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Modularity &amp; fMRI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502844" y="0"/>
            <a:ext cx="0" cy="685800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44" y="0"/>
            <a:ext cx="0" cy="685800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E393A36D-9551-4CAC-A01C-7C2D220EB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62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9" name="Picture 8" descr="manualResults.pdf"/>
          <p:cNvPicPr>
            <a:picLocks noChangeAspect="1"/>
          </p:cNvPicPr>
          <p:nvPr/>
        </p:nvPicPr>
        <p:blipFill>
          <a:blip r:embed="rId2"/>
          <a:srcRect l="3635" b="48040"/>
          <a:stretch>
            <a:fillRect/>
          </a:stretch>
        </p:blipFill>
        <p:spPr>
          <a:xfrm>
            <a:off x="1004405" y="2184718"/>
            <a:ext cx="6673761" cy="3247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3728" y="1706439"/>
            <a:ext cx="3661073" cy="3859330"/>
          </a:xfrm>
          <a:prstGeom prst="rect">
            <a:avLst/>
          </a:prstGeom>
          <a:solidFill>
            <a:schemeClr val="lt1">
              <a:alpha val="6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Using fMRI to evaluate ACT-R models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ROI analysis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Checking modularity with fMRI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Using ACT-R to analyze fMRI data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Model-based analysis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What is a good model?</a:t>
            </a:r>
          </a:p>
        </p:txBody>
      </p:sp>
    </p:spTree>
    <p:extLst>
      <p:ext uri="{BB962C8B-B14F-4D97-AF65-F5344CB8AC3E}">
        <p14:creationId xmlns:p14="http://schemas.microsoft.com/office/powerpoint/2010/main" val="247391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061818225_1c0b48a0cb_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97" y="0"/>
            <a:ext cx="45910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432" y="2538504"/>
            <a:ext cx="3523463" cy="1470025"/>
          </a:xfrm>
        </p:spPr>
        <p:txBody>
          <a:bodyPr>
            <a:noAutofit/>
          </a:bodyPr>
          <a:lstStyle/>
          <a:p>
            <a:br>
              <a:rPr lang="en-US" sz="2000" dirty="0">
                <a:latin typeface="+mn-lt"/>
                <a:ea typeface="+mn-ea"/>
              </a:rPr>
            </a:br>
            <a:r>
              <a:rPr lang="en-US" sz="3600" b="1" dirty="0">
                <a:latin typeface="Source Sans Pro Black" charset="0"/>
                <a:ea typeface="Source Sans Pro Black" charset="0"/>
              </a:rPr>
              <a:t>Have a good weekend!</a:t>
            </a:r>
            <a:endParaRPr lang="en-US" sz="2400" b="1" dirty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502844" y="0"/>
            <a:ext cx="0" cy="685800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44" y="0"/>
            <a:ext cx="0" cy="685800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RI_9_EPI_L.mp3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3835" y="5555848"/>
            <a:ext cx="212725" cy="212725"/>
          </a:xfrm>
          <a:prstGeom prst="rect">
            <a:avLst/>
          </a:prstGeom>
        </p:spPr>
      </p:pic>
      <p:pic>
        <p:nvPicPr>
          <p:cNvPr id="4" name="Picture 3" descr="85007177_2fbd425e0d_b.jpeg"/>
          <p:cNvPicPr>
            <a:picLocks noChangeAspect="1"/>
          </p:cNvPicPr>
          <p:nvPr/>
        </p:nvPicPr>
        <p:blipFill>
          <a:blip r:embed="rId5"/>
          <a:srcRect l="7270" t="12231" b="25416"/>
          <a:stretch>
            <a:fillRect/>
          </a:stretch>
        </p:blipFill>
        <p:spPr>
          <a:xfrm>
            <a:off x="-21" y="3"/>
            <a:ext cx="9163247" cy="8215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46958" y="1444880"/>
            <a:ext cx="5153196" cy="4735204"/>
          </a:xfrm>
        </p:spPr>
        <p:txBody>
          <a:bodyPr/>
          <a:lstStyle/>
          <a:p>
            <a:pPr>
              <a:spcAft>
                <a:spcPts val="1200"/>
              </a:spcAft>
              <a:buNone/>
            </a:pPr>
            <a:r>
              <a:rPr lang="en-US" dirty="0"/>
              <a:t>In very short: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600" dirty="0"/>
              <a:t>Neural activity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600" dirty="0"/>
              <a:t>Increase of oxygenated blood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600" dirty="0"/>
              <a:t>Oxygenated blood has different magnetic properties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600" dirty="0"/>
              <a:t>fMRI scanner measures magnetic properties</a:t>
            </a:r>
          </a:p>
        </p:txBody>
      </p:sp>
      <p:pic>
        <p:nvPicPr>
          <p:cNvPr id="6" name="Picture 5" descr="scanner.png"/>
          <p:cNvPicPr>
            <a:picLocks noChangeAspect="1"/>
          </p:cNvPicPr>
          <p:nvPr/>
        </p:nvPicPr>
        <p:blipFill>
          <a:blip r:embed="rId3"/>
          <a:srcRect r="24710" b="30641"/>
          <a:stretch>
            <a:fillRect/>
          </a:stretch>
        </p:blipFill>
        <p:spPr>
          <a:xfrm>
            <a:off x="3335117" y="2631597"/>
            <a:ext cx="5808883" cy="42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595735"/>
            <a:ext cx="245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Structural / T1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8416" y="15957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Functional / T2*</a:t>
            </a:r>
          </a:p>
        </p:txBody>
      </p:sp>
      <p:pic>
        <p:nvPicPr>
          <p:cNvPr id="9" name="Picture 8" descr="imageTypes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3333"/>
          <a:stretch>
            <a:fillRect/>
          </a:stretch>
        </p:blipFill>
        <p:spPr>
          <a:xfrm>
            <a:off x="103184" y="2400300"/>
            <a:ext cx="4756150" cy="3200400"/>
          </a:xfrm>
          <a:prstGeom prst="rect">
            <a:avLst/>
          </a:prstGeom>
        </p:spPr>
      </p:pic>
      <p:pic>
        <p:nvPicPr>
          <p:cNvPr id="10" name="Picture 9" descr="imageTypes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09" t="3889" r="5474" b="47778"/>
          <a:stretch>
            <a:fillRect/>
          </a:stretch>
        </p:blipFill>
        <p:spPr>
          <a:xfrm>
            <a:off x="4675184" y="2247900"/>
            <a:ext cx="4191000" cy="3314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8473" y="5704667"/>
            <a:ext cx="183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volume per participant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07712" y="5704667"/>
            <a:ext cx="183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4000 volumes per participant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BOLD response</a:t>
            </a:r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6306253" y="6573614"/>
            <a:ext cx="271288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  <a:latin typeface="Gill Sans"/>
                <a:ea typeface="Palatino" charset="0"/>
                <a:cs typeface="Gill Sans"/>
              </a:rPr>
              <a:t>Logothetis</a:t>
            </a:r>
            <a:r>
              <a:rPr lang="en-US" sz="1200" dirty="0">
                <a:solidFill>
                  <a:schemeClr val="tx1"/>
                </a:solidFill>
                <a:latin typeface="Gill Sans"/>
                <a:ea typeface="Palatino" charset="0"/>
                <a:cs typeface="Gill Sans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Gill Sans"/>
                <a:ea typeface="Palatino" charset="0"/>
                <a:cs typeface="Gill Sans"/>
              </a:rPr>
              <a:t>Wandell</a:t>
            </a:r>
            <a:r>
              <a:rPr lang="en-US" sz="1200" dirty="0">
                <a:solidFill>
                  <a:schemeClr val="tx1"/>
                </a:solidFill>
                <a:latin typeface="Gill Sans"/>
                <a:ea typeface="Palatino" charset="0"/>
                <a:cs typeface="Gill Sans"/>
              </a:rPr>
              <a:t> 2004, </a:t>
            </a:r>
            <a:r>
              <a:rPr lang="en-US" sz="1200" i="1" dirty="0">
                <a:solidFill>
                  <a:schemeClr val="tx1"/>
                </a:solidFill>
                <a:latin typeface="Gill Sans"/>
                <a:ea typeface="Times New Roman" charset="0"/>
                <a:cs typeface="Gill Sans"/>
                <a:sym typeface="Times New Roman" charset="0"/>
              </a:rPr>
              <a:t>Ann. Rev. Physiol.</a:t>
            </a:r>
          </a:p>
        </p:txBody>
      </p:sp>
      <p:pic>
        <p:nvPicPr>
          <p:cNvPr id="6" name="Picture 5" descr="ph660735.f3.jpe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071" y="1377634"/>
            <a:ext cx="6102144" cy="5167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206" y="1458534"/>
            <a:ext cx="154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field potentials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90153" y="1821704"/>
            <a:ext cx="1930053" cy="323165"/>
          </a:xfrm>
          <a:prstGeom prst="line">
            <a:avLst/>
          </a:prstGeom>
          <a:ln w="6350" cap="flat" cmpd="sng" algn="ctr">
            <a:solidFill>
              <a:schemeClr val="tx2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37081" y="4384035"/>
            <a:ext cx="1623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BOLD response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6875813" y="4852181"/>
            <a:ext cx="674393" cy="266084"/>
          </a:xfrm>
          <a:prstGeom prst="line">
            <a:avLst/>
          </a:prstGeom>
          <a:ln w="6350" cap="flat" cmpd="sng" algn="ctr">
            <a:solidFill>
              <a:schemeClr val="tx2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29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0000"/>
                </a:solidFill>
              </a:rPr>
              <a:t>H</a:t>
            </a:r>
            <a:r>
              <a:rPr lang="en-US" dirty="0"/>
              <a:t>emodynamic </a:t>
            </a:r>
            <a:r>
              <a:rPr lang="en-US" dirty="0">
                <a:solidFill>
                  <a:srgbClr val="CC0000"/>
                </a:solidFill>
              </a:rPr>
              <a:t>R</a:t>
            </a:r>
            <a:r>
              <a:rPr lang="en-US" dirty="0"/>
              <a:t>esponse </a:t>
            </a:r>
            <a:r>
              <a:rPr lang="en-US" dirty="0">
                <a:solidFill>
                  <a:srgbClr val="CC0000"/>
                </a:solidFill>
              </a:rPr>
              <a:t>F</a:t>
            </a:r>
            <a:r>
              <a:rPr lang="en-US" dirty="0"/>
              <a:t>unction</a:t>
            </a:r>
          </a:p>
        </p:txBody>
      </p:sp>
      <p:pic>
        <p:nvPicPr>
          <p:cNvPr id="7" name="Picture 6" descr="hrf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93" y="1199884"/>
            <a:ext cx="5260291" cy="52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9" name="Picture 8" descr="manualResults.pdf"/>
          <p:cNvPicPr>
            <a:picLocks noChangeAspect="1"/>
          </p:cNvPicPr>
          <p:nvPr/>
        </p:nvPicPr>
        <p:blipFill>
          <a:blip r:embed="rId2"/>
          <a:srcRect l="3635" b="48040"/>
          <a:stretch>
            <a:fillRect/>
          </a:stretch>
        </p:blipFill>
        <p:spPr>
          <a:xfrm>
            <a:off x="1004405" y="2184718"/>
            <a:ext cx="6673761" cy="3247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3728" y="1706439"/>
            <a:ext cx="3661073" cy="3859330"/>
          </a:xfrm>
          <a:prstGeom prst="rect">
            <a:avLst/>
          </a:prstGeom>
          <a:solidFill>
            <a:schemeClr val="lt1">
              <a:alpha val="6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4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595E-D914-E34D-8001-241C52C8E7D5}"/>
              </a:ext>
            </a:extLst>
          </p:cNvPr>
          <p:cNvSpPr txBox="1"/>
          <p:nvPr/>
        </p:nvSpPr>
        <p:spPr>
          <a:xfrm>
            <a:off x="3290296" y="296333"/>
            <a:ext cx="271580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13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60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9" name="Picture 8" descr="manualResults.pdf"/>
          <p:cNvPicPr>
            <a:picLocks noChangeAspect="1"/>
          </p:cNvPicPr>
          <p:nvPr/>
        </p:nvPicPr>
        <p:blipFill>
          <a:blip r:embed="rId2"/>
          <a:srcRect l="3635" b="48040"/>
          <a:stretch>
            <a:fillRect/>
          </a:stretch>
        </p:blipFill>
        <p:spPr>
          <a:xfrm>
            <a:off x="1004405" y="2184718"/>
            <a:ext cx="6673761" cy="3247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04051" y="1706439"/>
            <a:ext cx="3661073" cy="3859330"/>
          </a:xfrm>
          <a:prstGeom prst="rect">
            <a:avLst/>
          </a:prstGeom>
          <a:solidFill>
            <a:schemeClr val="lt1">
              <a:alpha val="6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BOLD response</a:t>
            </a:r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6235698" y="6503059"/>
            <a:ext cx="271288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  <a:latin typeface="Gill Sans"/>
                <a:ea typeface="Palatino" charset="0"/>
                <a:cs typeface="Gill Sans"/>
              </a:rPr>
              <a:t>Logothetis</a:t>
            </a:r>
            <a:r>
              <a:rPr lang="en-US" sz="1200" dirty="0">
                <a:solidFill>
                  <a:schemeClr val="tx1"/>
                </a:solidFill>
                <a:latin typeface="Gill Sans"/>
                <a:ea typeface="Palatino" charset="0"/>
                <a:cs typeface="Gill Sans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Gill Sans"/>
                <a:ea typeface="Palatino" charset="0"/>
                <a:cs typeface="Gill Sans"/>
              </a:rPr>
              <a:t>Wandell</a:t>
            </a:r>
            <a:r>
              <a:rPr lang="en-US" sz="1200" dirty="0">
                <a:solidFill>
                  <a:schemeClr val="tx1"/>
                </a:solidFill>
                <a:latin typeface="Gill Sans"/>
                <a:ea typeface="Palatino" charset="0"/>
                <a:cs typeface="Gill Sans"/>
              </a:rPr>
              <a:t> 2004, </a:t>
            </a:r>
            <a:r>
              <a:rPr lang="en-US" sz="1200" i="1" dirty="0">
                <a:solidFill>
                  <a:schemeClr val="tx1"/>
                </a:solidFill>
                <a:latin typeface="Gill Sans"/>
                <a:ea typeface="Times New Roman" charset="0"/>
                <a:cs typeface="Gill Sans"/>
                <a:sym typeface="Times New Roman" charset="0"/>
              </a:rPr>
              <a:t>Ann. Rev. Physiol.</a:t>
            </a:r>
          </a:p>
        </p:txBody>
      </p:sp>
      <p:pic>
        <p:nvPicPr>
          <p:cNvPr id="6" name="Picture 5" descr="ph660735.f3.jpe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071" y="1377634"/>
            <a:ext cx="6102144" cy="5167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206" y="1458534"/>
            <a:ext cx="154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field potentials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90153" y="1821704"/>
            <a:ext cx="1930053" cy="323165"/>
          </a:xfrm>
          <a:prstGeom prst="line">
            <a:avLst/>
          </a:prstGeom>
          <a:ln w="6350" cap="flat" cmpd="sng" algn="ctr">
            <a:solidFill>
              <a:schemeClr val="tx2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37081" y="4384035"/>
            <a:ext cx="1623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BOLD response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6863938" y="4852181"/>
            <a:ext cx="686268" cy="254209"/>
          </a:xfrm>
          <a:prstGeom prst="line">
            <a:avLst/>
          </a:prstGeom>
          <a:ln w="6350" cap="flat" cmpd="sng" algn="ctr">
            <a:solidFill>
              <a:schemeClr val="tx2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60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Using fMRI to evaluate ACT-R models</a:t>
            </a:r>
          </a:p>
          <a:p>
            <a:pPr lvl="1"/>
            <a:r>
              <a:rPr lang="en-US" sz="2400" dirty="0"/>
              <a:t>ROI analysis</a:t>
            </a:r>
          </a:p>
          <a:p>
            <a:r>
              <a:rPr lang="en-US" sz="2800" dirty="0"/>
              <a:t>Checking modularity with fMRI</a:t>
            </a:r>
          </a:p>
          <a:p>
            <a:r>
              <a:rPr lang="en-US" sz="2800" dirty="0"/>
              <a:t>What is a good model?</a:t>
            </a:r>
          </a:p>
        </p:txBody>
      </p:sp>
    </p:spTree>
    <p:extLst>
      <p:ext uri="{BB962C8B-B14F-4D97-AF65-F5344CB8AC3E}">
        <p14:creationId xmlns:p14="http://schemas.microsoft.com/office/powerpoint/2010/main" val="23294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4" name="Picture 3" descr="convolutionModelA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81557"/>
            <a:ext cx="8174355" cy="2018044"/>
          </a:xfrm>
          <a:prstGeom prst="rect">
            <a:avLst/>
          </a:prstGeom>
        </p:spPr>
      </p:pic>
      <p:pic>
        <p:nvPicPr>
          <p:cNvPr id="11" name="Picture 10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1140195" y="2807323"/>
            <a:ext cx="2252994" cy="444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190886" y="2807323"/>
            <a:ext cx="2296252" cy="444500"/>
            <a:chOff x="2190886" y="3531556"/>
            <a:chExt cx="2296252" cy="444500"/>
          </a:xfrm>
        </p:grpSpPr>
        <p:pic>
          <p:nvPicPr>
            <p:cNvPr id="17" name="Picture 16" descr="oneHRF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6023"/>
            <a:stretch>
              <a:fillRect/>
            </a:stretch>
          </p:blipFill>
          <p:spPr>
            <a:xfrm>
              <a:off x="2190886" y="3531556"/>
              <a:ext cx="2252994" cy="444500"/>
            </a:xfrm>
            <a:prstGeom prst="rect">
              <a:avLst/>
            </a:prstGeom>
          </p:spPr>
        </p:pic>
        <p:pic>
          <p:nvPicPr>
            <p:cNvPr id="18" name="Picture 17" descr="oneHRF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6023"/>
            <a:stretch>
              <a:fillRect/>
            </a:stretch>
          </p:blipFill>
          <p:spPr>
            <a:xfrm>
              <a:off x="2234144" y="3531556"/>
              <a:ext cx="2252994" cy="444500"/>
            </a:xfrm>
            <a:prstGeom prst="rect">
              <a:avLst/>
            </a:prstGeom>
          </p:spPr>
        </p:pic>
      </p:grpSp>
      <p:pic>
        <p:nvPicPr>
          <p:cNvPr id="19" name="Picture 18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3257851" y="2807323"/>
            <a:ext cx="2252994" cy="444500"/>
          </a:xfrm>
          <a:prstGeom prst="rect">
            <a:avLst/>
          </a:prstGeom>
        </p:spPr>
      </p:pic>
      <p:pic>
        <p:nvPicPr>
          <p:cNvPr id="20" name="Picture 19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3373345" y="2807323"/>
            <a:ext cx="2252994" cy="444500"/>
          </a:xfrm>
          <a:prstGeom prst="rect">
            <a:avLst/>
          </a:prstGeom>
        </p:spPr>
      </p:pic>
      <p:pic>
        <p:nvPicPr>
          <p:cNvPr id="21" name="Picture 20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3930742" y="2807323"/>
            <a:ext cx="2252994" cy="444500"/>
          </a:xfrm>
          <a:prstGeom prst="rect">
            <a:avLst/>
          </a:prstGeom>
        </p:spPr>
      </p:pic>
      <p:pic>
        <p:nvPicPr>
          <p:cNvPr id="22" name="Picture 21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3970430" y="2807323"/>
            <a:ext cx="2252994" cy="444500"/>
          </a:xfrm>
          <a:prstGeom prst="rect">
            <a:avLst/>
          </a:prstGeom>
        </p:spPr>
      </p:pic>
      <p:pic>
        <p:nvPicPr>
          <p:cNvPr id="23" name="Picture 22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4020040" y="2807323"/>
            <a:ext cx="2252994" cy="444500"/>
          </a:xfrm>
          <a:prstGeom prst="rect">
            <a:avLst/>
          </a:prstGeom>
        </p:spPr>
      </p:pic>
      <p:pic>
        <p:nvPicPr>
          <p:cNvPr id="24" name="Picture 23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4089494" y="2807323"/>
            <a:ext cx="2252994" cy="444500"/>
          </a:xfrm>
          <a:prstGeom prst="rect">
            <a:avLst/>
          </a:prstGeom>
        </p:spPr>
      </p:pic>
      <p:pic>
        <p:nvPicPr>
          <p:cNvPr id="25" name="Picture 24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4844533" y="2807323"/>
            <a:ext cx="2252994" cy="444500"/>
          </a:xfrm>
          <a:prstGeom prst="rect">
            <a:avLst/>
          </a:prstGeom>
        </p:spPr>
      </p:pic>
      <p:pic>
        <p:nvPicPr>
          <p:cNvPr id="26" name="Picture 25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5540611" y="2807323"/>
            <a:ext cx="2252994" cy="444500"/>
          </a:xfrm>
          <a:prstGeom prst="rect">
            <a:avLst/>
          </a:prstGeom>
        </p:spPr>
      </p:pic>
      <p:pic>
        <p:nvPicPr>
          <p:cNvPr id="27" name="Picture 26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5626339" y="2807323"/>
            <a:ext cx="2252994" cy="444500"/>
          </a:xfrm>
          <a:prstGeom prst="rect">
            <a:avLst/>
          </a:prstGeom>
        </p:spPr>
      </p:pic>
      <p:pic>
        <p:nvPicPr>
          <p:cNvPr id="28" name="Picture 27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5666027" y="2807323"/>
            <a:ext cx="2252994" cy="444500"/>
          </a:xfrm>
          <a:prstGeom prst="rect">
            <a:avLst/>
          </a:prstGeom>
        </p:spPr>
      </p:pic>
      <p:pic>
        <p:nvPicPr>
          <p:cNvPr id="29" name="Picture 28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6671556" y="2801390"/>
            <a:ext cx="2252994" cy="444500"/>
          </a:xfrm>
          <a:prstGeom prst="rect">
            <a:avLst/>
          </a:prstGeom>
        </p:spPr>
      </p:pic>
      <p:pic>
        <p:nvPicPr>
          <p:cNvPr id="30" name="Picture 29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5971030" y="2807323"/>
            <a:ext cx="2252994" cy="444500"/>
          </a:xfrm>
          <a:prstGeom prst="rect">
            <a:avLst/>
          </a:prstGeom>
        </p:spPr>
      </p:pic>
      <p:pic>
        <p:nvPicPr>
          <p:cNvPr id="31" name="Picture 30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6021830" y="2807323"/>
            <a:ext cx="2252994" cy="444500"/>
          </a:xfrm>
          <a:prstGeom prst="rect">
            <a:avLst/>
          </a:prstGeom>
        </p:spPr>
      </p:pic>
      <p:pic>
        <p:nvPicPr>
          <p:cNvPr id="32" name="Picture 31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6322168" y="2807323"/>
            <a:ext cx="2252994" cy="444500"/>
          </a:xfrm>
          <a:prstGeom prst="rect">
            <a:avLst/>
          </a:prstGeom>
        </p:spPr>
      </p:pic>
      <p:pic>
        <p:nvPicPr>
          <p:cNvPr id="33" name="Picture 32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6603670" y="2807323"/>
            <a:ext cx="2252994" cy="444500"/>
          </a:xfrm>
          <a:prstGeom prst="rect">
            <a:avLst/>
          </a:prstGeom>
        </p:spPr>
      </p:pic>
      <p:pic>
        <p:nvPicPr>
          <p:cNvPr id="34" name="Picture 33" descr="oneHRF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23"/>
          <a:stretch>
            <a:fillRect/>
          </a:stretch>
        </p:blipFill>
        <p:spPr>
          <a:xfrm>
            <a:off x="6552870" y="2807323"/>
            <a:ext cx="2252994" cy="4445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495786" y="2280150"/>
            <a:ext cx="568838" cy="19314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57200" y="4262950"/>
            <a:ext cx="8172000" cy="2043000"/>
            <a:chOff x="457200" y="3965320"/>
            <a:chExt cx="8172000" cy="2043000"/>
          </a:xfrm>
        </p:grpSpPr>
        <p:pic>
          <p:nvPicPr>
            <p:cNvPr id="8" name="Picture 7" descr="convolution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" y="3965320"/>
              <a:ext cx="8172000" cy="2043000"/>
            </a:xfrm>
            <a:prstGeom prst="rect">
              <a:avLst/>
            </a:prstGeom>
          </p:spPr>
        </p:pic>
        <p:graphicFrame>
          <p:nvGraphicFramePr>
            <p:cNvPr id="38" name="Object 37"/>
            <p:cNvGraphicFramePr>
              <a:graphicFrameLocks noChangeAspect="1"/>
            </p:cNvGraphicFramePr>
            <p:nvPr/>
          </p:nvGraphicFramePr>
          <p:xfrm>
            <a:off x="1059259" y="4000499"/>
            <a:ext cx="2198592" cy="353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Equation" r:id="rId6" imgW="1104900" imgH="177800" progId="Equation.3">
                    <p:embed/>
                  </p:oleObj>
                </mc:Choice>
                <mc:Fallback>
                  <p:oleObj name="Equation" r:id="rId6" imgW="1104900" imgH="177800" progId="Equation.3">
                    <p:embed/>
                    <p:pic>
                      <p:nvPicPr>
                        <p:cNvPr id="38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9259" y="4000499"/>
                          <a:ext cx="2198592" cy="3538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TextBox 38"/>
          <p:cNvSpPr txBox="1"/>
          <p:nvPr/>
        </p:nvSpPr>
        <p:spPr>
          <a:xfrm>
            <a:off x="931930" y="1652584"/>
            <a:ext cx="9928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Gill Sans Light"/>
                <a:cs typeface="Gill Sans Light"/>
              </a:rPr>
              <a:t>D(t</a:t>
            </a:r>
            <a:r>
              <a:rPr lang="en-US" sz="2400" i="1" dirty="0">
                <a:latin typeface="Gill Sans Light"/>
                <a:cs typeface="Gill Sans Light"/>
              </a:rPr>
              <a:t>)</a:t>
            </a:r>
          </a:p>
        </p:txBody>
      </p:sp>
      <p:grpSp>
        <p:nvGrpSpPr>
          <p:cNvPr id="41" name="Group 40"/>
          <p:cNvGrpSpPr/>
          <p:nvPr/>
        </p:nvGrpSpPr>
        <p:grpSpPr>
          <a:xfrm rot="335243">
            <a:off x="6717296" y="490138"/>
            <a:ext cx="1969504" cy="1854999"/>
            <a:chOff x="6502968" y="274638"/>
            <a:chExt cx="2582823" cy="243266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42" name="Picture 41" descr="hrf.pdf"/>
            <p:cNvPicPr>
              <a:picLocks noChangeAspect="1"/>
            </p:cNvPicPr>
            <p:nvPr/>
          </p:nvPicPr>
          <p:blipFill>
            <a:blip r:embed="rId8"/>
            <a:srcRect l="-7230" r="-6876" b="-7472"/>
            <a:stretch>
              <a:fillRect/>
            </a:stretch>
          </p:blipFill>
          <p:spPr>
            <a:xfrm>
              <a:off x="6502968" y="274638"/>
              <a:ext cx="2582823" cy="243266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3" name="TextBox 42"/>
            <p:cNvSpPr txBox="1"/>
            <p:nvPr/>
          </p:nvSpPr>
          <p:spPr>
            <a:xfrm>
              <a:off x="7955652" y="548407"/>
              <a:ext cx="974491" cy="6054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i="1" dirty="0" err="1">
                  <a:latin typeface="Gill Sans Light"/>
                  <a:cs typeface="Gill Sans Light"/>
                </a:rPr>
                <a:t>H(t</a:t>
              </a:r>
              <a:r>
                <a:rPr lang="en-US" sz="2400" i="1" dirty="0">
                  <a:latin typeface="Gill Sans Light"/>
                  <a:cs typeface="Gill Sans Light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79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Finally…</a:t>
            </a:r>
          </a:p>
        </p:txBody>
      </p:sp>
      <p:pic>
        <p:nvPicPr>
          <p:cNvPr id="9" name="Picture 8" descr="manualResults.pdf"/>
          <p:cNvPicPr>
            <a:picLocks noChangeAspect="1"/>
          </p:cNvPicPr>
          <p:nvPr/>
        </p:nvPicPr>
        <p:blipFill>
          <a:blip r:embed="rId2"/>
          <a:srcRect l="3635" b="48040"/>
          <a:stretch>
            <a:fillRect/>
          </a:stretch>
        </p:blipFill>
        <p:spPr>
          <a:xfrm>
            <a:off x="1004405" y="2184718"/>
            <a:ext cx="6673761" cy="3247659"/>
          </a:xfrm>
          <a:prstGeom prst="rect">
            <a:avLst/>
          </a:prstGeom>
        </p:spPr>
      </p:pic>
      <p:pic>
        <p:nvPicPr>
          <p:cNvPr id="6" name="Picture 5" descr="manualProps.pdf"/>
          <p:cNvPicPr>
            <a:picLocks noChangeAspect="1"/>
          </p:cNvPicPr>
          <p:nvPr/>
        </p:nvPicPr>
        <p:blipFill>
          <a:blip r:embed="rId3"/>
          <a:srcRect l="-10267" t="-7589" r="-11787" b="-7670"/>
          <a:stretch>
            <a:fillRect/>
          </a:stretch>
        </p:blipFill>
        <p:spPr>
          <a:xfrm rot="315876">
            <a:off x="6846888" y="509211"/>
            <a:ext cx="1879600" cy="2336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484F-5405-7D46-AB5C-08EB0E75C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460595" y="2857500"/>
            <a:ext cx="8229600" cy="1143000"/>
          </a:xfrm>
        </p:spPr>
        <p:txBody>
          <a:bodyPr/>
          <a:lstStyle/>
          <a:p>
            <a:r>
              <a:rPr lang="en-US" dirty="0"/>
              <a:t>Exam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C1543-D7A0-0B44-B124-EF2A609CF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65"/>
          <a:stretch/>
        </p:blipFill>
        <p:spPr>
          <a:xfrm>
            <a:off x="885090" y="-549727"/>
            <a:ext cx="7604705" cy="74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2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2841" y="29601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5 $ 3 = ?</a:t>
            </a:r>
          </a:p>
        </p:txBody>
      </p:sp>
      <p:sp>
        <p:nvSpPr>
          <p:cNvPr id="5" name="Rectangle 4"/>
          <p:cNvSpPr/>
          <p:nvPr/>
        </p:nvSpPr>
        <p:spPr>
          <a:xfrm>
            <a:off x="2761384" y="3834761"/>
            <a:ext cx="3768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5 $ 3 </a:t>
            </a:r>
            <a:r>
              <a:rPr lang="en-US" sz="3600"/>
              <a:t>= 5 + 4 + 3 = 12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5550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484F-5405-7D46-AB5C-08EB0E75C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460595" y="2857500"/>
            <a:ext cx="8229600" cy="1143000"/>
          </a:xfrm>
        </p:spPr>
        <p:txBody>
          <a:bodyPr/>
          <a:lstStyle/>
          <a:p>
            <a:r>
              <a:rPr lang="en-US" dirty="0"/>
              <a:t>Exam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C1543-D7A0-0B44-B124-EF2A609CF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65"/>
          <a:stretch/>
        </p:blipFill>
        <p:spPr>
          <a:xfrm>
            <a:off x="885090" y="-549727"/>
            <a:ext cx="7604705" cy="74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7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484F-5405-7D46-AB5C-08EB0E75C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460595" y="2857500"/>
            <a:ext cx="8229600" cy="1143000"/>
          </a:xfrm>
        </p:spPr>
        <p:txBody>
          <a:bodyPr/>
          <a:lstStyle/>
          <a:p>
            <a:r>
              <a:rPr lang="en-US" dirty="0"/>
              <a:t>Exam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7F65F72-11E2-D445-B25A-EB261DEAB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11" y="0"/>
            <a:ext cx="6435378" cy="68580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92AE640A-B405-014D-ACC6-677A1F6F8F67}"/>
              </a:ext>
            </a:extLst>
          </p:cNvPr>
          <p:cNvSpPr/>
          <p:nvPr/>
        </p:nvSpPr>
        <p:spPr>
          <a:xfrm>
            <a:off x="1873405" y="1167161"/>
            <a:ext cx="5523571" cy="490654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1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595E-D914-E34D-8001-241C52C8E7D5}"/>
              </a:ext>
            </a:extLst>
          </p:cNvPr>
          <p:cNvSpPr txBox="1"/>
          <p:nvPr/>
        </p:nvSpPr>
        <p:spPr>
          <a:xfrm>
            <a:off x="3290296" y="296333"/>
            <a:ext cx="271580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13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127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Using fMRI to evaluate ACT-R models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ROI analysis</a:t>
            </a:r>
          </a:p>
          <a:p>
            <a:r>
              <a:rPr lang="en-US" sz="2800" dirty="0"/>
              <a:t>Checking modularity with fMRI</a:t>
            </a:r>
          </a:p>
          <a:p>
            <a:r>
              <a:rPr lang="en-US" sz="2800" dirty="0"/>
              <a:t>What is a good model?</a:t>
            </a:r>
          </a:p>
        </p:txBody>
      </p:sp>
    </p:spTree>
    <p:extLst>
      <p:ext uri="{BB962C8B-B14F-4D97-AF65-F5344CB8AC3E}">
        <p14:creationId xmlns:p14="http://schemas.microsoft.com/office/powerpoint/2010/main" val="9959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Checking modularity with fMRI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5656" y="2557219"/>
            <a:ext cx="3675486" cy="43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07Ander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882">
            <a:off x="3807081" y="3757240"/>
            <a:ext cx="5623213" cy="8170479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68834" dir="5400000" algn="tl" rotWithShape="0">
              <a:srgbClr val="000000">
                <a:alpha val="32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Anderson et al., 2007; Chapter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17638"/>
            <a:ext cx="8229600" cy="5008254"/>
          </a:xfrm>
        </p:spPr>
        <p:txBody>
          <a:bodyPr/>
          <a:lstStyle/>
          <a:p>
            <a:r>
              <a:rPr lang="en-US" dirty="0"/>
              <a:t>If the brain is modular:</a:t>
            </a:r>
          </a:p>
          <a:p>
            <a:pPr lvl="1"/>
            <a:r>
              <a:rPr lang="en-US" dirty="0"/>
              <a:t>we should be able to switch modules on and off individually</a:t>
            </a:r>
          </a:p>
          <a:p>
            <a:pPr lvl="1"/>
            <a:r>
              <a:rPr lang="en-US" dirty="0"/>
              <a:t>find the effects in the right Regions-of-Interest</a:t>
            </a:r>
          </a:p>
          <a:p>
            <a:pPr lvl="1"/>
            <a:r>
              <a:rPr lang="en-US" dirty="0"/>
              <a:t>and simulate the results</a:t>
            </a:r>
            <a:br>
              <a:rPr lang="en-US" dirty="0"/>
            </a:br>
            <a:r>
              <a:rPr lang="en-US" dirty="0"/>
              <a:t>with a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6878" y="-273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ainTra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92" y="155658"/>
            <a:ext cx="8151313" cy="64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92853" y="5136081"/>
            <a:ext cx="360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implements cognition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7282" y="1151067"/>
            <a:ext cx="3703286" cy="5185343"/>
            <a:chOff x="647282" y="1151067"/>
            <a:chExt cx="3703286" cy="5185343"/>
          </a:xfrm>
        </p:grpSpPr>
        <p:grpSp>
          <p:nvGrpSpPr>
            <p:cNvPr id="9" name="Group 3"/>
            <p:cNvGrpSpPr/>
            <p:nvPr/>
          </p:nvGrpSpPr>
          <p:grpSpPr>
            <a:xfrm>
              <a:off x="647282" y="1151067"/>
              <a:ext cx="3703286" cy="3647341"/>
              <a:chOff x="163087" y="-114317"/>
              <a:chExt cx="4997542" cy="4922044"/>
            </a:xfrm>
          </p:grpSpPr>
          <p:sp>
            <p:nvSpPr>
              <p:cNvPr id="11" name="Rectangle 2"/>
              <p:cNvSpPr>
                <a:spLocks noChangeArrowheads="1"/>
              </p:cNvSpPr>
              <p:nvPr/>
            </p:nvSpPr>
            <p:spPr bwMode="auto">
              <a:xfrm>
                <a:off x="163087" y="559815"/>
                <a:ext cx="4997542" cy="4247912"/>
              </a:xfrm>
              <a:prstGeom prst="rect">
                <a:avLst/>
              </a:prstGeom>
              <a:solidFill>
                <a:schemeClr val="lt1">
                  <a:alpha val="62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br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925215" y="771100"/>
                <a:ext cx="1124447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Manual</a:t>
                </a:r>
              </a:p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Control</a:t>
                </a: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3798801" y="2520240"/>
                <a:ext cx="1124446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Problem</a:t>
                </a:r>
                <a:br>
                  <a:rPr lang="en-US" sz="1300" dirty="0">
                    <a:solidFill>
                      <a:srgbClr val="000000"/>
                    </a:solidFill>
                  </a:rPr>
                </a:br>
                <a:r>
                  <a:rPr lang="en-US" sz="1300" dirty="0">
                    <a:solidFill>
                      <a:srgbClr val="000000"/>
                    </a:solidFill>
                  </a:rPr>
                  <a:t>State</a:t>
                </a:r>
              </a:p>
            </p:txBody>
          </p:sp>
          <p:sp>
            <p:nvSpPr>
              <p:cNvPr id="14" name="Rectangle 6"/>
              <p:cNvSpPr>
                <a:spLocks noChangeArrowheads="1"/>
              </p:cNvSpPr>
              <p:nvPr/>
            </p:nvSpPr>
            <p:spPr bwMode="auto">
              <a:xfrm>
                <a:off x="362991" y="2457771"/>
                <a:ext cx="1124447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Declarative</a:t>
                </a:r>
              </a:p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Memory</a:t>
                </a:r>
              </a:p>
            </p:txBody>
          </p:sp>
          <p:sp>
            <p:nvSpPr>
              <p:cNvPr id="15" name="Rectangle 7"/>
              <p:cNvSpPr>
                <a:spLocks noChangeArrowheads="1"/>
              </p:cNvSpPr>
              <p:nvPr/>
            </p:nvSpPr>
            <p:spPr bwMode="auto">
              <a:xfrm>
                <a:off x="3236578" y="708631"/>
                <a:ext cx="1124447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>
                    <a:solidFill>
                      <a:srgbClr val="000000"/>
                    </a:solidFill>
                  </a:rPr>
                  <a:t>Visual</a:t>
                </a:r>
              </a:p>
              <a:p>
                <a:pPr algn="ctr">
                  <a:defRPr/>
                </a:pPr>
                <a:r>
                  <a:rPr lang="en-US" sz="1300">
                    <a:solidFill>
                      <a:srgbClr val="000000"/>
                    </a:solidFill>
                  </a:rPr>
                  <a:t>Perception</a:t>
                </a:r>
              </a:p>
            </p:txBody>
          </p:sp>
          <p:sp>
            <p:nvSpPr>
              <p:cNvPr id="16" name="Rectangle 8"/>
              <p:cNvSpPr>
                <a:spLocks noChangeArrowheads="1"/>
              </p:cNvSpPr>
              <p:nvPr/>
            </p:nvSpPr>
            <p:spPr bwMode="auto">
              <a:xfrm>
                <a:off x="2112131" y="3894564"/>
                <a:ext cx="1124447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Control</a:t>
                </a:r>
              </a:p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State</a:t>
                </a:r>
              </a:p>
            </p:txBody>
          </p:sp>
          <p:sp>
            <p:nvSpPr>
              <p:cNvPr id="17" name="Rectangle 9"/>
              <p:cNvSpPr>
                <a:spLocks noChangeArrowheads="1"/>
              </p:cNvSpPr>
              <p:nvPr/>
            </p:nvSpPr>
            <p:spPr bwMode="auto">
              <a:xfrm>
                <a:off x="2112131" y="2082955"/>
                <a:ext cx="1124447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>
                    <a:solidFill>
                      <a:srgbClr val="000000"/>
                    </a:solidFill>
                  </a:rPr>
                  <a:t>Production</a:t>
                </a:r>
              </a:p>
              <a:p>
                <a:pPr algn="ctr">
                  <a:defRPr/>
                </a:pPr>
                <a:r>
                  <a:rPr lang="en-US" sz="1300">
                    <a:solidFill>
                      <a:srgbClr val="000000"/>
                    </a:solidFill>
                  </a:rPr>
                  <a:t>System</a:t>
                </a:r>
                <a:endParaRPr lang="en-US" sz="1300"/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2986701" y="1395793"/>
                <a:ext cx="312346" cy="687162"/>
              </a:xfrm>
              <a:custGeom>
                <a:avLst/>
                <a:gdLst/>
                <a:ahLst/>
                <a:cxnLst>
                  <a:cxn ang="0">
                    <a:pos x="0" y="528"/>
                  </a:cxn>
                  <a:cxn ang="0">
                    <a:pos x="96" y="240"/>
                  </a:cxn>
                  <a:cxn ang="0">
                    <a:pos x="432" y="0"/>
                  </a:cxn>
                </a:cxnLst>
                <a:rect l="0" t="0" r="r" b="b"/>
                <a:pathLst>
                  <a:path w="432" h="528">
                    <a:moveTo>
                      <a:pt x="0" y="528"/>
                    </a:moveTo>
                    <a:cubicBezTo>
                      <a:pt x="12" y="428"/>
                      <a:pt x="24" y="328"/>
                      <a:pt x="96" y="240"/>
                    </a:cubicBezTo>
                    <a:cubicBezTo>
                      <a:pt x="168" y="152"/>
                      <a:pt x="300" y="76"/>
                      <a:pt x="432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3236578" y="1458262"/>
                <a:ext cx="437285" cy="687162"/>
              </a:xfrm>
              <a:custGeom>
                <a:avLst/>
                <a:gdLst/>
                <a:ahLst/>
                <a:cxnLst>
                  <a:cxn ang="0">
                    <a:pos x="480" y="0"/>
                  </a:cxn>
                  <a:cxn ang="0">
                    <a:pos x="336" y="336"/>
                  </a:cxn>
                  <a:cxn ang="0">
                    <a:pos x="0" y="528"/>
                  </a:cxn>
                </a:cxnLst>
                <a:rect l="0" t="0" r="r" b="b"/>
                <a:pathLst>
                  <a:path w="480" h="528">
                    <a:moveTo>
                      <a:pt x="480" y="0"/>
                    </a:moveTo>
                    <a:cubicBezTo>
                      <a:pt x="448" y="124"/>
                      <a:pt x="416" y="248"/>
                      <a:pt x="336" y="336"/>
                    </a:cubicBezTo>
                    <a:cubicBezTo>
                      <a:pt x="256" y="424"/>
                      <a:pt x="128" y="476"/>
                      <a:pt x="0" y="528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2486946" y="2770117"/>
                <a:ext cx="0" cy="112444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>
                <a:off x="2861762" y="2770117"/>
                <a:ext cx="0" cy="112444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triangle" w="med" len="med"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1487438" y="2832586"/>
                <a:ext cx="687162" cy="187408"/>
              </a:xfrm>
              <a:custGeom>
                <a:avLst/>
                <a:gdLst/>
                <a:ahLst/>
                <a:cxnLst>
                  <a:cxn ang="0">
                    <a:pos x="528" y="0"/>
                  </a:cxn>
                  <a:cxn ang="0">
                    <a:pos x="336" y="192"/>
                  </a:cxn>
                  <a:cxn ang="0">
                    <a:pos x="0" y="240"/>
                  </a:cxn>
                </a:cxnLst>
                <a:rect l="0" t="0" r="r" b="b"/>
                <a:pathLst>
                  <a:path w="528" h="240">
                    <a:moveTo>
                      <a:pt x="528" y="0"/>
                    </a:moveTo>
                    <a:cubicBezTo>
                      <a:pt x="476" y="76"/>
                      <a:pt x="424" y="152"/>
                      <a:pt x="336" y="192"/>
                    </a:cubicBezTo>
                    <a:cubicBezTo>
                      <a:pt x="248" y="232"/>
                      <a:pt x="56" y="232"/>
                      <a:pt x="0" y="24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23" name="Line 15"/>
              <p:cNvSpPr>
                <a:spLocks noChangeShapeType="1"/>
              </p:cNvSpPr>
              <p:nvPr/>
            </p:nvSpPr>
            <p:spPr bwMode="auto">
              <a:xfrm flipV="1">
                <a:off x="1487438" y="2582709"/>
                <a:ext cx="624693" cy="31234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>
                <a:off x="3236578" y="2582709"/>
                <a:ext cx="562223" cy="31234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triangle" w="med" len="med"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3174108" y="2770117"/>
                <a:ext cx="624693" cy="249877"/>
              </a:xfrm>
              <a:custGeom>
                <a:avLst/>
                <a:gdLst/>
                <a:ahLst/>
                <a:cxnLst>
                  <a:cxn ang="0">
                    <a:pos x="480" y="192"/>
                  </a:cxn>
                  <a:cxn ang="0">
                    <a:pos x="144" y="144"/>
                  </a:cxn>
                  <a:cxn ang="0">
                    <a:pos x="0" y="0"/>
                  </a:cxn>
                </a:cxnLst>
                <a:rect l="0" t="0" r="r" b="b"/>
                <a:pathLst>
                  <a:path w="480" h="192">
                    <a:moveTo>
                      <a:pt x="480" y="192"/>
                    </a:moveTo>
                    <a:cubicBezTo>
                      <a:pt x="352" y="184"/>
                      <a:pt x="224" y="176"/>
                      <a:pt x="144" y="144"/>
                    </a:cubicBezTo>
                    <a:cubicBezTo>
                      <a:pt x="64" y="112"/>
                      <a:pt x="24" y="24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 type="triangle" w="med" len="med"/>
                <a:tailEnd type="non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26" name="Freeform 18"/>
              <p:cNvSpPr>
                <a:spLocks/>
              </p:cNvSpPr>
              <p:nvPr/>
            </p:nvSpPr>
            <p:spPr bwMode="auto">
              <a:xfrm>
                <a:off x="1612377" y="1458262"/>
                <a:ext cx="499754" cy="687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432"/>
                  </a:cxn>
                  <a:cxn ang="0">
                    <a:pos x="384" y="528"/>
                  </a:cxn>
                </a:cxnLst>
                <a:rect l="0" t="0" r="r" b="b"/>
                <a:pathLst>
                  <a:path w="384" h="528">
                    <a:moveTo>
                      <a:pt x="0" y="0"/>
                    </a:moveTo>
                    <a:cubicBezTo>
                      <a:pt x="16" y="172"/>
                      <a:pt x="32" y="344"/>
                      <a:pt x="96" y="432"/>
                    </a:cubicBezTo>
                    <a:cubicBezTo>
                      <a:pt x="160" y="520"/>
                      <a:pt x="336" y="512"/>
                      <a:pt x="384" y="528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2049662" y="1458262"/>
                <a:ext cx="364404" cy="624693"/>
              </a:xfrm>
              <a:custGeom>
                <a:avLst/>
                <a:gdLst/>
                <a:ahLst/>
                <a:cxnLst>
                  <a:cxn ang="0">
                    <a:pos x="240" y="480"/>
                  </a:cxn>
                  <a:cxn ang="0">
                    <a:pos x="240" y="192"/>
                  </a:cxn>
                  <a:cxn ang="0">
                    <a:pos x="0" y="0"/>
                  </a:cxn>
                </a:cxnLst>
                <a:rect l="0" t="0" r="r" b="b"/>
                <a:pathLst>
                  <a:path w="280" h="480">
                    <a:moveTo>
                      <a:pt x="240" y="480"/>
                    </a:moveTo>
                    <a:cubicBezTo>
                      <a:pt x="260" y="376"/>
                      <a:pt x="280" y="272"/>
                      <a:pt x="240" y="192"/>
                    </a:cubicBezTo>
                    <a:cubicBezTo>
                      <a:pt x="200" y="112"/>
                      <a:pt x="100" y="56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28" name="Line 20"/>
              <p:cNvSpPr>
                <a:spLocks noChangeShapeType="1"/>
              </p:cNvSpPr>
              <p:nvPr/>
            </p:nvSpPr>
            <p:spPr bwMode="auto">
              <a:xfrm flipV="1">
                <a:off x="1487439" y="-114317"/>
                <a:ext cx="0" cy="885417"/>
              </a:xfrm>
              <a:prstGeom prst="line">
                <a:avLst/>
              </a:prstGeom>
              <a:noFill/>
              <a:ln w="1270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  <p:sp>
            <p:nvSpPr>
              <p:cNvPr id="29" name="Line 21"/>
              <p:cNvSpPr>
                <a:spLocks noChangeShapeType="1"/>
              </p:cNvSpPr>
              <p:nvPr/>
            </p:nvSpPr>
            <p:spPr bwMode="auto">
              <a:xfrm flipV="1">
                <a:off x="3861271" y="-114317"/>
                <a:ext cx="0" cy="822948"/>
              </a:xfrm>
              <a:prstGeom prst="line">
                <a:avLst/>
              </a:prstGeom>
              <a:noFill/>
              <a:ln w="127000">
                <a:solidFill>
                  <a:srgbClr val="000000"/>
                </a:solidFill>
                <a:round/>
                <a:headEnd type="triangle" w="med" len="med"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  <p:sp>
            <p:nvSpPr>
              <p:cNvPr id="30" name="Text Box 22"/>
              <p:cNvSpPr txBox="1">
                <a:spLocks noChangeArrowheads="1"/>
              </p:cNvSpPr>
              <p:nvPr/>
            </p:nvSpPr>
            <p:spPr bwMode="auto">
              <a:xfrm>
                <a:off x="188080" y="3894564"/>
                <a:ext cx="1861582" cy="726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2900" dirty="0">
                    <a:solidFill>
                      <a:srgbClr val="000000"/>
                    </a:solidFill>
                  </a:rPr>
                  <a:t>ACT-R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94649" y="5136081"/>
              <a:ext cx="36085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simulates 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20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6276E-6 1.02362E-6 L 0.24089 -0.0261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0" y="-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7511" y="27122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Experimental Setup:</a:t>
            </a:r>
            <a:br>
              <a:rPr lang="en-US" dirty="0"/>
            </a:br>
            <a:r>
              <a:rPr lang="en-US" dirty="0"/>
              <a:t>Names Task</a:t>
            </a:r>
          </a:p>
        </p:txBody>
      </p:sp>
    </p:spTree>
    <p:extLst>
      <p:ext uri="{BB962C8B-B14F-4D97-AF65-F5344CB8AC3E}">
        <p14:creationId xmlns:p14="http://schemas.microsoft.com/office/powerpoint/2010/main" val="27282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Screen Shot 2014-11-12 at 16.02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51" y="3369128"/>
            <a:ext cx="3995621" cy="36099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39384" y="125741"/>
            <a:ext cx="1439997" cy="64799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Dick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01237" y="616354"/>
            <a:ext cx="1439997" cy="64799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Fred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63095" y="1091521"/>
            <a:ext cx="1439997" cy="64799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24953" y="1582134"/>
            <a:ext cx="1439997" cy="647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i="1" dirty="0">
                <a:latin typeface="Gill Sans"/>
                <a:cs typeface="Gill Sans"/>
              </a:rPr>
              <a:t>say name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86811" y="2072747"/>
            <a:ext cx="1439997" cy="647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i="1" dirty="0">
                <a:latin typeface="Gill Sans"/>
                <a:cs typeface="Gill Sans"/>
              </a:rPr>
              <a:t>say name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48669" y="2563360"/>
            <a:ext cx="1439997" cy="647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i="1" dirty="0">
                <a:latin typeface="Gill Sans"/>
                <a:cs typeface="Gill Sans"/>
              </a:rPr>
              <a:t>say name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10527" y="3053973"/>
            <a:ext cx="1439997" cy="647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i="1" dirty="0">
                <a:latin typeface="Gill Sans"/>
                <a:cs typeface="Gill Sans"/>
              </a:rPr>
              <a:t>press 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2385" y="3544586"/>
            <a:ext cx="1439997" cy="64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23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4243" y="4035199"/>
            <a:ext cx="1439997" cy="647999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DELAY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6101" y="4525812"/>
            <a:ext cx="1439997" cy="64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Fred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7959" y="5016425"/>
            <a:ext cx="1439997" cy="64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Dick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9817" y="5507038"/>
            <a:ext cx="1439997" cy="64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675" y="5997646"/>
            <a:ext cx="1439997" cy="64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12022" y="6187560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sec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4631" y="569767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 sec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2150" y="5207786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 sec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3228" y="4717900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 sec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9396" y="4228014"/>
            <a:ext cx="112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4 sec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4022" y="3738128"/>
            <a:ext cx="114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10.5 sec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80042" y="2758356"/>
            <a:ext cx="86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 sec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05606" y="2268470"/>
            <a:ext cx="86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 sec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80015" y="1778584"/>
            <a:ext cx="86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 sec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45952" y="5466911"/>
            <a:ext cx="2088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ill Sans"/>
                <a:cs typeface="Gill Sans"/>
              </a:rPr>
              <a:t>Input: </a:t>
            </a:r>
            <a:br>
              <a:rPr lang="en-US" sz="2400" i="1" dirty="0">
                <a:latin typeface="Gill Sans"/>
                <a:cs typeface="Gill Sans"/>
              </a:rPr>
            </a:br>
            <a:r>
              <a:rPr lang="en-US" sz="2400" dirty="0"/>
              <a:t>Visual or Aural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746" y="3812515"/>
            <a:ext cx="1683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ill Sans"/>
                <a:cs typeface="Gill Sans"/>
              </a:rPr>
              <a:t>Delay:</a:t>
            </a:r>
          </a:p>
          <a:p>
            <a:pPr algn="ctr"/>
            <a:r>
              <a:rPr lang="en-US" sz="2400" dirty="0"/>
              <a:t>Yes or No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80015" y="2222976"/>
            <a:ext cx="2315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ill Sans"/>
                <a:cs typeface="Gill Sans"/>
              </a:rPr>
              <a:t>Output: </a:t>
            </a:r>
            <a:br>
              <a:rPr lang="en-US" sz="2400" i="1" dirty="0">
                <a:latin typeface="Gill Sans"/>
                <a:cs typeface="Gill Sans"/>
              </a:rPr>
            </a:br>
            <a:r>
              <a:rPr lang="en-US" sz="2400" dirty="0"/>
              <a:t>Vocal or Manual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1675" y="2386335"/>
            <a:ext cx="2811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ill Sans"/>
                <a:cs typeface="Gill Sans"/>
              </a:rPr>
              <a:t>Transformation:</a:t>
            </a:r>
          </a:p>
          <a:p>
            <a:pPr algn="ctr"/>
            <a:r>
              <a:rPr lang="en-US" sz="2400" dirty="0"/>
              <a:t>Yes (23) or No (14)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746" y="793385"/>
            <a:ext cx="3876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ill Sans"/>
                <a:cs typeface="Gill Sans"/>
              </a:rPr>
              <a:t>Substitution:</a:t>
            </a:r>
          </a:p>
          <a:p>
            <a:pPr algn="ctr"/>
            <a:r>
              <a:rPr lang="en-US" sz="2400" dirty="0"/>
              <a:t>Yes (AT/BE) or No (14/23)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1572" y="1574817"/>
            <a:ext cx="297438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latin typeface="Gill Sans Light"/>
                <a:cs typeface="Gill Sans Light"/>
              </a:rPr>
              <a:t>Knowledge:  AT</a:t>
            </a:r>
            <a:r>
              <a:rPr lang="en-US" sz="2400" dirty="0">
                <a:latin typeface="Gill Sans Light"/>
                <a:cs typeface="Gill Sans Light"/>
                <a:sym typeface="Wingdings"/>
              </a:rPr>
              <a:t></a:t>
            </a:r>
            <a:r>
              <a:rPr lang="en-US" sz="2400" dirty="0">
                <a:latin typeface="Gill Sans Light"/>
                <a:cs typeface="Gill Sans Light"/>
              </a:rPr>
              <a:t>14            			  BE </a:t>
            </a:r>
            <a:r>
              <a:rPr lang="en-US" sz="2400" dirty="0">
                <a:latin typeface="Gill Sans Light"/>
                <a:cs typeface="Gill Sans Light"/>
                <a:sym typeface="Wingdings"/>
              </a:rPr>
              <a:t>2</a:t>
            </a:r>
            <a:r>
              <a:rPr lang="en-US" sz="2400" dirty="0">
                <a:latin typeface="Gill Sans Light"/>
                <a:cs typeface="Gill Sans Light"/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86041" y="1288698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 sec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39119" y="79881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 sec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82433" y="308926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 sec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52878" y="356539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Instruction:</a:t>
            </a:r>
          </a:p>
        </p:txBody>
      </p:sp>
      <p:sp>
        <p:nvSpPr>
          <p:cNvPr id="2" name="Rectangle 1"/>
          <p:cNvSpPr/>
          <p:nvPr/>
        </p:nvSpPr>
        <p:spPr>
          <a:xfrm>
            <a:off x="5230532" y="5087232"/>
            <a:ext cx="932985" cy="577192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179381" y="5094483"/>
            <a:ext cx="932985" cy="577192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782737" y="5910172"/>
            <a:ext cx="1076284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045569" y="6021887"/>
            <a:ext cx="932985" cy="577192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398796" y="6021887"/>
            <a:ext cx="932985" cy="577192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7316212" y="2673789"/>
            <a:ext cx="1076284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501239" y="4022624"/>
            <a:ext cx="932985" cy="577192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719123" y="2800001"/>
            <a:ext cx="192362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928153" y="4002482"/>
            <a:ext cx="932985" cy="577192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1357959" y="1171851"/>
            <a:ext cx="141711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82738" y="146469"/>
            <a:ext cx="2264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ill Sans"/>
                <a:cs typeface="Gill Sans"/>
              </a:rPr>
              <a:t>Feedback: </a:t>
            </a:r>
            <a:br>
              <a:rPr lang="en-US" sz="2400" i="1" dirty="0">
                <a:latin typeface="Gill Sans"/>
                <a:cs typeface="Gill Sans"/>
              </a:rPr>
            </a:br>
            <a:r>
              <a:rPr lang="en-US" sz="2400" dirty="0"/>
              <a:t>Visual or Aural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4314262" y="592728"/>
            <a:ext cx="1147756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0150BF7-DF96-E145-89AE-43016FD1420E}"/>
              </a:ext>
            </a:extLst>
          </p:cNvPr>
          <p:cNvSpPr txBox="1"/>
          <p:nvPr/>
        </p:nvSpPr>
        <p:spPr>
          <a:xfrm>
            <a:off x="3290296" y="296333"/>
            <a:ext cx="271580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13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606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14" grpId="0" animBg="1"/>
      <p:bldP spid="13" grpId="0" animBg="1"/>
      <p:bldP spid="12" grpId="0" animBg="1"/>
      <p:bldP spid="11" grpId="0" animBg="1"/>
      <p:bldP spid="9" grpId="0" animBg="1"/>
      <p:bldP spid="8" grpId="0" animBg="1"/>
      <p:bldP spid="7" grpId="0" animBg="1"/>
      <p:bldP spid="6" grpId="0" animBg="1"/>
      <p:bldP spid="5" grpId="0" animBg="1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2" grpId="0"/>
      <p:bldP spid="34" grpId="0"/>
      <p:bldP spid="35" grpId="0"/>
      <p:bldP spid="36" grpId="0"/>
      <p:bldP spid="37" grpId="0"/>
      <p:bldP spid="2" grpId="0" animBg="1"/>
      <p:bldP spid="39" grpId="0" animBg="1"/>
      <p:bldP spid="43" grpId="0" animBg="1"/>
      <p:bldP spid="44" grpId="0" animBg="1"/>
      <p:bldP spid="46" grpId="0" animBg="1"/>
      <p:bldP spid="49" grpId="0" animBg="1"/>
      <p:bldP spid="47" grpId="0"/>
      <p:bldP spid="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2236" y="3044280"/>
            <a:ext cx="2659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9813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"/>
    </mc:Choice>
    <mc:Fallback xmlns="">
      <p:transition advTm="15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2236" y="3044280"/>
            <a:ext cx="2659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Tom</a:t>
            </a:r>
          </a:p>
        </p:txBody>
      </p:sp>
    </p:spTree>
    <p:extLst>
      <p:ext uri="{BB962C8B-B14F-4D97-AF65-F5344CB8AC3E}">
        <p14:creationId xmlns:p14="http://schemas.microsoft.com/office/powerpoint/2010/main" val="241632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2236" y="3044280"/>
            <a:ext cx="2659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Dick</a:t>
            </a:r>
          </a:p>
        </p:txBody>
      </p:sp>
    </p:spTree>
    <p:extLst>
      <p:ext uri="{BB962C8B-B14F-4D97-AF65-F5344CB8AC3E}">
        <p14:creationId xmlns:p14="http://schemas.microsoft.com/office/powerpoint/2010/main" val="16875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2236" y="3044280"/>
            <a:ext cx="2659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Fred</a:t>
            </a:r>
          </a:p>
        </p:txBody>
      </p:sp>
    </p:spTree>
    <p:extLst>
      <p:ext uri="{BB962C8B-B14F-4D97-AF65-F5344CB8AC3E}">
        <p14:creationId xmlns:p14="http://schemas.microsoft.com/office/powerpoint/2010/main" val="137647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2236" y="3044280"/>
            <a:ext cx="2659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8951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4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2236" y="3044280"/>
            <a:ext cx="2659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Fred</a:t>
            </a:r>
          </a:p>
        </p:txBody>
      </p:sp>
    </p:spTree>
    <p:extLst>
      <p:ext uri="{BB962C8B-B14F-4D97-AF65-F5344CB8AC3E}">
        <p14:creationId xmlns:p14="http://schemas.microsoft.com/office/powerpoint/2010/main" val="403157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2236" y="3044280"/>
            <a:ext cx="2659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Dick</a:t>
            </a:r>
          </a:p>
        </p:txBody>
      </p:sp>
    </p:spTree>
    <p:extLst>
      <p:ext uri="{BB962C8B-B14F-4D97-AF65-F5344CB8AC3E}">
        <p14:creationId xmlns:p14="http://schemas.microsoft.com/office/powerpoint/2010/main" val="25701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rainTra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927" y="1593324"/>
            <a:ext cx="4075656" cy="3240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47282" y="1151067"/>
            <a:ext cx="3703286" cy="3647342"/>
            <a:chOff x="163087" y="-114317"/>
            <a:chExt cx="4997542" cy="4922044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163087" y="559815"/>
              <a:ext cx="4997542" cy="424791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b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5215" y="771100"/>
              <a:ext cx="1124447" cy="687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Manual</a:t>
              </a:r>
            </a:p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Control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3798801" y="2520240"/>
              <a:ext cx="1124446" cy="687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Problem</a:t>
              </a:r>
              <a:br>
                <a:rPr lang="en-US" sz="1300" dirty="0">
                  <a:solidFill>
                    <a:srgbClr val="000000"/>
                  </a:solidFill>
                </a:rPr>
              </a:br>
              <a:r>
                <a:rPr lang="en-US" sz="1300" dirty="0">
                  <a:solidFill>
                    <a:srgbClr val="000000"/>
                  </a:solidFill>
                </a:rPr>
                <a:t>State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62991" y="2457771"/>
              <a:ext cx="1124447" cy="687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Declarative</a:t>
              </a:r>
            </a:p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Memory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236578" y="708631"/>
              <a:ext cx="1124447" cy="687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>
                  <a:solidFill>
                    <a:srgbClr val="000000"/>
                  </a:solidFill>
                </a:rPr>
                <a:t>Visual</a:t>
              </a:r>
            </a:p>
            <a:p>
              <a:pPr algn="ctr">
                <a:defRPr/>
              </a:pPr>
              <a:r>
                <a:rPr lang="en-US" sz="1300">
                  <a:solidFill>
                    <a:srgbClr val="000000"/>
                  </a:solidFill>
                </a:rPr>
                <a:t>Perception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112131" y="3894564"/>
              <a:ext cx="1124447" cy="687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Control</a:t>
              </a:r>
            </a:p>
            <a:p>
              <a:pPr algn="ctr"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State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112131" y="2082955"/>
              <a:ext cx="1124447" cy="687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en-US" sz="1300">
                  <a:solidFill>
                    <a:srgbClr val="000000"/>
                  </a:solidFill>
                </a:rPr>
                <a:t>Production</a:t>
              </a:r>
            </a:p>
            <a:p>
              <a:pPr algn="ctr">
                <a:defRPr/>
              </a:pPr>
              <a:r>
                <a:rPr lang="en-US" sz="1300">
                  <a:solidFill>
                    <a:srgbClr val="000000"/>
                  </a:solidFill>
                </a:rPr>
                <a:t>System</a:t>
              </a:r>
              <a:endParaRPr lang="en-US" sz="130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986701" y="1395793"/>
              <a:ext cx="312346" cy="687162"/>
            </a:xfrm>
            <a:custGeom>
              <a:avLst/>
              <a:gdLst/>
              <a:ahLst/>
              <a:cxnLst>
                <a:cxn ang="0">
                  <a:pos x="0" y="528"/>
                </a:cxn>
                <a:cxn ang="0">
                  <a:pos x="96" y="240"/>
                </a:cxn>
                <a:cxn ang="0">
                  <a:pos x="432" y="0"/>
                </a:cxn>
              </a:cxnLst>
              <a:rect l="0" t="0" r="r" b="b"/>
              <a:pathLst>
                <a:path w="432" h="528">
                  <a:moveTo>
                    <a:pt x="0" y="528"/>
                  </a:moveTo>
                  <a:cubicBezTo>
                    <a:pt x="12" y="428"/>
                    <a:pt x="24" y="328"/>
                    <a:pt x="96" y="240"/>
                  </a:cubicBezTo>
                  <a:cubicBezTo>
                    <a:pt x="168" y="152"/>
                    <a:pt x="300" y="76"/>
                    <a:pt x="432" y="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236578" y="1458262"/>
              <a:ext cx="437285" cy="687162"/>
            </a:xfrm>
            <a:custGeom>
              <a:avLst/>
              <a:gdLst/>
              <a:ahLst/>
              <a:cxnLst>
                <a:cxn ang="0">
                  <a:pos x="480" y="0"/>
                </a:cxn>
                <a:cxn ang="0">
                  <a:pos x="336" y="336"/>
                </a:cxn>
                <a:cxn ang="0">
                  <a:pos x="0" y="528"/>
                </a:cxn>
              </a:cxnLst>
              <a:rect l="0" t="0" r="r" b="b"/>
              <a:pathLst>
                <a:path w="480" h="528">
                  <a:moveTo>
                    <a:pt x="480" y="0"/>
                  </a:moveTo>
                  <a:cubicBezTo>
                    <a:pt x="448" y="124"/>
                    <a:pt x="416" y="248"/>
                    <a:pt x="336" y="336"/>
                  </a:cubicBezTo>
                  <a:cubicBezTo>
                    <a:pt x="256" y="424"/>
                    <a:pt x="128" y="476"/>
                    <a:pt x="0" y="528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486946" y="2770117"/>
              <a:ext cx="0" cy="112444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2861762" y="2770117"/>
              <a:ext cx="0" cy="112444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487438" y="2832586"/>
              <a:ext cx="687162" cy="187408"/>
            </a:xfrm>
            <a:custGeom>
              <a:avLst/>
              <a:gdLst/>
              <a:ahLst/>
              <a:cxnLst>
                <a:cxn ang="0">
                  <a:pos x="528" y="0"/>
                </a:cxn>
                <a:cxn ang="0">
                  <a:pos x="336" y="192"/>
                </a:cxn>
                <a:cxn ang="0">
                  <a:pos x="0" y="240"/>
                </a:cxn>
              </a:cxnLst>
              <a:rect l="0" t="0" r="r" b="b"/>
              <a:pathLst>
                <a:path w="528" h="240">
                  <a:moveTo>
                    <a:pt x="528" y="0"/>
                  </a:moveTo>
                  <a:cubicBezTo>
                    <a:pt x="476" y="76"/>
                    <a:pt x="424" y="152"/>
                    <a:pt x="336" y="192"/>
                  </a:cubicBezTo>
                  <a:cubicBezTo>
                    <a:pt x="248" y="232"/>
                    <a:pt x="56" y="232"/>
                    <a:pt x="0" y="24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V="1">
              <a:off x="1487438" y="2582709"/>
              <a:ext cx="624693" cy="31234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3236578" y="2582709"/>
              <a:ext cx="562223" cy="31234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174108" y="2770117"/>
              <a:ext cx="624693" cy="249877"/>
            </a:xfrm>
            <a:custGeom>
              <a:avLst/>
              <a:gdLst/>
              <a:ahLst/>
              <a:cxnLst>
                <a:cxn ang="0">
                  <a:pos x="480" y="192"/>
                </a:cxn>
                <a:cxn ang="0">
                  <a:pos x="144" y="144"/>
                </a:cxn>
                <a:cxn ang="0">
                  <a:pos x="0" y="0"/>
                </a:cxn>
              </a:cxnLst>
              <a:rect l="0" t="0" r="r" b="b"/>
              <a:pathLst>
                <a:path w="480" h="192">
                  <a:moveTo>
                    <a:pt x="480" y="192"/>
                  </a:moveTo>
                  <a:cubicBezTo>
                    <a:pt x="352" y="184"/>
                    <a:pt x="224" y="176"/>
                    <a:pt x="144" y="144"/>
                  </a:cubicBezTo>
                  <a:cubicBezTo>
                    <a:pt x="64" y="112"/>
                    <a:pt x="24" y="24"/>
                    <a:pt x="0" y="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1612377" y="1458262"/>
              <a:ext cx="499754" cy="687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432"/>
                </a:cxn>
                <a:cxn ang="0">
                  <a:pos x="384" y="528"/>
                </a:cxn>
              </a:cxnLst>
              <a:rect l="0" t="0" r="r" b="b"/>
              <a:pathLst>
                <a:path w="384" h="528">
                  <a:moveTo>
                    <a:pt x="0" y="0"/>
                  </a:moveTo>
                  <a:cubicBezTo>
                    <a:pt x="16" y="172"/>
                    <a:pt x="32" y="344"/>
                    <a:pt x="96" y="432"/>
                  </a:cubicBezTo>
                  <a:cubicBezTo>
                    <a:pt x="160" y="520"/>
                    <a:pt x="336" y="512"/>
                    <a:pt x="384" y="528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049662" y="1458262"/>
              <a:ext cx="364404" cy="624693"/>
            </a:xfrm>
            <a:custGeom>
              <a:avLst/>
              <a:gdLst/>
              <a:ahLst/>
              <a:cxnLst>
                <a:cxn ang="0">
                  <a:pos x="240" y="480"/>
                </a:cxn>
                <a:cxn ang="0">
                  <a:pos x="240" y="192"/>
                </a:cxn>
                <a:cxn ang="0">
                  <a:pos x="0" y="0"/>
                </a:cxn>
              </a:cxnLst>
              <a:rect l="0" t="0" r="r" b="b"/>
              <a:pathLst>
                <a:path w="280" h="480">
                  <a:moveTo>
                    <a:pt x="240" y="480"/>
                  </a:moveTo>
                  <a:cubicBezTo>
                    <a:pt x="260" y="376"/>
                    <a:pt x="280" y="272"/>
                    <a:pt x="240" y="192"/>
                  </a:cubicBezTo>
                  <a:cubicBezTo>
                    <a:pt x="200" y="112"/>
                    <a:pt x="100" y="56"/>
                    <a:pt x="0" y="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9" charset="0"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V="1">
              <a:off x="1487439" y="-114317"/>
              <a:ext cx="0" cy="885417"/>
            </a:xfrm>
            <a:prstGeom prst="line">
              <a:avLst/>
            </a:prstGeom>
            <a:noFill/>
            <a:ln w="127000">
              <a:solidFill>
                <a:srgbClr val="00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3861271" y="-114317"/>
              <a:ext cx="0" cy="822948"/>
            </a:xfrm>
            <a:prstGeom prst="line">
              <a:avLst/>
            </a:prstGeom>
            <a:noFill/>
            <a:ln w="127000">
              <a:solidFill>
                <a:srgbClr val="000000"/>
              </a:solidFill>
              <a:round/>
              <a:headEnd type="triangle" w="med" len="med"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</a:endParaRP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188080" y="3894564"/>
              <a:ext cx="1861582" cy="726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900" dirty="0">
                  <a:solidFill>
                    <a:srgbClr val="000000"/>
                  </a:solidFill>
                </a:rPr>
                <a:t>ACT-R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94649" y="5136081"/>
            <a:ext cx="360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simulates cognition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92853" y="5136081"/>
            <a:ext cx="360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implements cognition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5626" y="5136081"/>
            <a:ext cx="360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en-US" sz="3600" dirty="0"/>
              <a:t>cognition</a:t>
            </a:r>
          </a:p>
        </p:txBody>
      </p:sp>
    </p:spTree>
    <p:extLst>
      <p:ext uri="{BB962C8B-B14F-4D97-AF65-F5344CB8AC3E}">
        <p14:creationId xmlns:p14="http://schemas.microsoft.com/office/powerpoint/2010/main" val="28057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-5.55556E-6 L -0.23107 0.00601 " pathEditMode="relative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2E-6 4.44239E-6 L 0.247 -0.042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" y="-2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2E-6 4.42388E-6 L 0.23119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8491E-7 1.67515E-6 L -0.23901 1.67515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2236" y="3044280"/>
            <a:ext cx="2659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Tom</a:t>
            </a:r>
          </a:p>
        </p:txBody>
      </p:sp>
    </p:spTree>
    <p:extLst>
      <p:ext uri="{BB962C8B-B14F-4D97-AF65-F5344CB8AC3E}">
        <p14:creationId xmlns:p14="http://schemas.microsoft.com/office/powerpoint/2010/main" val="105659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condition was this?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0520" y="1716106"/>
            <a:ext cx="339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Input?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0520" y="2659642"/>
            <a:ext cx="339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0520" y="3603178"/>
            <a:ext cx="51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0521" y="4546714"/>
            <a:ext cx="5486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Substitution?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0521" y="5490247"/>
            <a:ext cx="4133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Delay?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42254" y="1720344"/>
            <a:ext cx="339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42254" y="2663880"/>
            <a:ext cx="339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Vocal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42254" y="3607416"/>
            <a:ext cx="51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42255" y="4550952"/>
            <a:ext cx="5486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42255" y="5494485"/>
            <a:ext cx="4133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</a:t>
            </a:r>
          </a:p>
        </p:txBody>
      </p:sp>
      <p:pic>
        <p:nvPicPr>
          <p:cNvPr id="30" name="Picture 29" descr="Screen Shot 2014-11-12 at 16.02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45" y="2324722"/>
            <a:ext cx="4355055" cy="393464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855557" y="4221367"/>
            <a:ext cx="1016914" cy="606974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214315" y="5230103"/>
            <a:ext cx="1016914" cy="606974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26264" y="3040346"/>
            <a:ext cx="1016914" cy="606974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2236" y="3044280"/>
            <a:ext cx="2659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49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"/>
    </mc:Choice>
    <mc:Fallback xmlns="">
      <p:transition advTm="15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m1542871731">
            <a:hlinkClick r:id="" action="ppaction://media"/>
            <a:extLst>
              <a:ext uri="{FF2B5EF4-FFF2-40B4-BE49-F238E27FC236}">
                <a16:creationId xmlns:a16="http://schemas.microsoft.com/office/drawing/2014/main" id="{489DB443-D9B6-5341-9872-863555135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91601" y="19908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ck1542871742">
            <a:hlinkClick r:id="" action="ppaction://media"/>
            <a:extLst>
              <a:ext uri="{FF2B5EF4-FFF2-40B4-BE49-F238E27FC236}">
                <a16:creationId xmlns:a16="http://schemas.microsoft.com/office/drawing/2014/main" id="{30D252C8-EAB8-8D40-92E5-132E63589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14751" y="19361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ed1542871764">
            <a:hlinkClick r:id="" action="ppaction://media"/>
            <a:extLst>
              <a:ext uri="{FF2B5EF4-FFF2-40B4-BE49-F238E27FC236}">
                <a16:creationId xmlns:a16="http://schemas.microsoft.com/office/drawing/2014/main" id="{60AE2EFC-ABAC-BD49-8175-9F76DC7023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31089" y="23991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6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2236" y="3044280"/>
            <a:ext cx="26595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BE</a:t>
            </a:r>
          </a:p>
        </p:txBody>
      </p:sp>
    </p:spTree>
    <p:extLst>
      <p:ext uri="{BB962C8B-B14F-4D97-AF65-F5344CB8AC3E}">
        <p14:creationId xmlns:p14="http://schemas.microsoft.com/office/powerpoint/2010/main" val="2314324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939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m1542871731">
            <a:hlinkClick r:id="" action="ppaction://media"/>
            <a:extLst>
              <a:ext uri="{FF2B5EF4-FFF2-40B4-BE49-F238E27FC236}">
                <a16:creationId xmlns:a16="http://schemas.microsoft.com/office/drawing/2014/main" id="{9E7339B1-2CCE-3C47-80C7-1AA152622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51063" y="63978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5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fMRI &amp; ACT-R?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12117" y="2117825"/>
            <a:ext cx="4333429" cy="3167551"/>
            <a:chOff x="4512117" y="2117825"/>
            <a:chExt cx="4333429" cy="3167551"/>
          </a:xfrm>
        </p:grpSpPr>
        <p:sp>
          <p:nvSpPr>
            <p:cNvPr id="10" name="TextBox 9"/>
            <p:cNvSpPr txBox="1"/>
            <p:nvPr/>
          </p:nvSpPr>
          <p:spPr>
            <a:xfrm>
              <a:off x="5078248" y="4762156"/>
              <a:ext cx="3608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constraining models</a:t>
              </a:r>
            </a:p>
          </p:txBody>
        </p:sp>
        <p:pic>
          <p:nvPicPr>
            <p:cNvPr id="14" name="Picture 13" descr="Figure7.png"/>
            <p:cNvPicPr>
              <a:picLocks noChangeAspect="1"/>
            </p:cNvPicPr>
            <p:nvPr/>
          </p:nvPicPr>
          <p:blipFill>
            <a:blip r:embed="rId3"/>
            <a:srcRect l="32499" b="65137"/>
            <a:stretch>
              <a:fillRect/>
            </a:stretch>
          </p:blipFill>
          <p:spPr>
            <a:xfrm>
              <a:off x="4512117" y="2117825"/>
              <a:ext cx="4333429" cy="212748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34199" y="1960622"/>
            <a:ext cx="3707172" cy="3755641"/>
            <a:chOff x="734199" y="1960622"/>
            <a:chExt cx="3707172" cy="3755641"/>
          </a:xfrm>
        </p:grpSpPr>
        <p:sp>
          <p:nvSpPr>
            <p:cNvPr id="9" name="TextBox 8"/>
            <p:cNvSpPr txBox="1"/>
            <p:nvPr/>
          </p:nvSpPr>
          <p:spPr>
            <a:xfrm>
              <a:off x="734199" y="4762156"/>
              <a:ext cx="3707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locating (modeled) brain functions</a:t>
              </a:r>
            </a:p>
          </p:txBody>
        </p:sp>
        <p:pic>
          <p:nvPicPr>
            <p:cNvPr id="12" name="Picture 11" descr="aural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953" y="1960622"/>
              <a:ext cx="2679311" cy="244881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AEDEAB-347C-A540-8D5A-4C9C556FCCB9}"/>
              </a:ext>
            </a:extLst>
          </p:cNvPr>
          <p:cNvSpPr txBox="1"/>
          <p:nvPr/>
        </p:nvSpPr>
        <p:spPr>
          <a:xfrm>
            <a:off x="985423" y="5962485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=&gt; understanding the brain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B7722-0941-4947-8E41-7E42037AD775}"/>
              </a:ext>
            </a:extLst>
          </p:cNvPr>
          <p:cNvSpPr txBox="1"/>
          <p:nvPr/>
        </p:nvSpPr>
        <p:spPr>
          <a:xfrm>
            <a:off x="5078248" y="5962485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=&gt; evaluating cognitive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D934E-B8D8-BB4E-8C98-36365C45C362}"/>
              </a:ext>
            </a:extLst>
          </p:cNvPr>
          <p:cNvSpPr txBox="1"/>
          <p:nvPr/>
        </p:nvSpPr>
        <p:spPr>
          <a:xfrm>
            <a:off x="1065573" y="1463805"/>
            <a:ext cx="3098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Model-based fMRI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7F5B3C-9544-DC45-92FA-51905531C587}"/>
              </a:ext>
            </a:extLst>
          </p:cNvPr>
          <p:cNvSpPr txBox="1"/>
          <p:nvPr/>
        </p:nvSpPr>
        <p:spPr>
          <a:xfrm>
            <a:off x="5286638" y="1459290"/>
            <a:ext cx="3188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Region-Of-Interest analysis</a:t>
            </a:r>
          </a:p>
        </p:txBody>
      </p:sp>
    </p:spTree>
    <p:extLst>
      <p:ext uri="{BB962C8B-B14F-4D97-AF65-F5344CB8AC3E}">
        <p14:creationId xmlns:p14="http://schemas.microsoft.com/office/powerpoint/2010/main" val="180600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ed1542871764">
            <a:hlinkClick r:id="" action="ppaction://media"/>
            <a:extLst>
              <a:ext uri="{FF2B5EF4-FFF2-40B4-BE49-F238E27FC236}">
                <a16:creationId xmlns:a16="http://schemas.microsoft.com/office/drawing/2014/main" id="{977DECA1-17E5-DE47-8000-EE2B66DE5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64871" y="13111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ck1542871742">
            <a:hlinkClick r:id="" action="ppaction://media"/>
            <a:extLst>
              <a:ext uri="{FF2B5EF4-FFF2-40B4-BE49-F238E27FC236}">
                <a16:creationId xmlns:a16="http://schemas.microsoft.com/office/drawing/2014/main" id="{FA89A085-6A8A-094B-94BF-079223D332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97362" y="11143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2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condition was this?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0520" y="1716106"/>
            <a:ext cx="339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Input?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0520" y="2659642"/>
            <a:ext cx="339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0520" y="3603178"/>
            <a:ext cx="51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0521" y="4546714"/>
            <a:ext cx="5486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Substitution?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0521" y="5490247"/>
            <a:ext cx="4133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Delay?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42254" y="1720344"/>
            <a:ext cx="339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42254" y="2663880"/>
            <a:ext cx="339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Vocal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42254" y="3607416"/>
            <a:ext cx="51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42255" y="4550952"/>
            <a:ext cx="5486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42255" y="5494485"/>
            <a:ext cx="4133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Yes</a:t>
            </a:r>
          </a:p>
        </p:txBody>
      </p:sp>
      <p:pic>
        <p:nvPicPr>
          <p:cNvPr id="30" name="Picture 29" descr="Screen Shot 2014-11-12 at 16.02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45" y="2324722"/>
            <a:ext cx="4355055" cy="393464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039447" y="4231211"/>
            <a:ext cx="1016914" cy="606974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214315" y="5230103"/>
            <a:ext cx="1016914" cy="606974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26264" y="3040346"/>
            <a:ext cx="1016914" cy="606974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12355" y="3040346"/>
            <a:ext cx="1016914" cy="606974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4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  <p:bldP spid="3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Behavioral Results</a:t>
            </a:r>
          </a:p>
        </p:txBody>
      </p:sp>
      <p:pic>
        <p:nvPicPr>
          <p:cNvPr id="4" name="Picture 3" descr="RTplann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8" t="50747"/>
          <a:stretch/>
        </p:blipFill>
        <p:spPr>
          <a:xfrm>
            <a:off x="1950048" y="1546334"/>
            <a:ext cx="5232925" cy="50603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0075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9164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23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8253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7343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BE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0030" y="6384017"/>
            <a:ext cx="135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Instruction:</a:t>
            </a:r>
          </a:p>
        </p:txBody>
      </p:sp>
      <p:pic>
        <p:nvPicPr>
          <p:cNvPr id="11" name="Picture 10" descr="leg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24" y="2176568"/>
            <a:ext cx="390118" cy="11886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65142" y="2226195"/>
            <a:ext cx="838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 delay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5142" y="25794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Delay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31260" y="2093272"/>
            <a:ext cx="2451714" cy="46600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950915" y="1568257"/>
            <a:ext cx="78946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990000"/>
                </a:solidFill>
                <a:latin typeface="+mj-lt"/>
                <a:cs typeface="Gill Sans Light"/>
              </a:rPr>
              <a:t>visual</a:t>
            </a:r>
            <a:r>
              <a:rPr lang="en-US" sz="2400">
                <a:solidFill>
                  <a:srgbClr val="990000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>
                <a:latin typeface="Gill Sans Light"/>
                <a:cs typeface="Gill Sans Light"/>
              </a:rPr>
              <a:t>input and </a:t>
            </a:r>
            <a:r>
              <a:rPr lang="en-US" sz="2400" dirty="0">
                <a:solidFill>
                  <a:srgbClr val="990000"/>
                </a:solidFill>
                <a:latin typeface="Gill Sans"/>
                <a:cs typeface="Gill Sans"/>
              </a:rPr>
              <a:t>vocal</a:t>
            </a:r>
            <a:r>
              <a:rPr lang="en-US" sz="2400" dirty="0">
                <a:solidFill>
                  <a:srgbClr val="990000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>
                <a:latin typeface="Gill Sans Light"/>
                <a:cs typeface="Gill Sans Ligh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297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3" grpId="0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Behavioral Results</a:t>
            </a:r>
          </a:p>
        </p:txBody>
      </p:sp>
      <p:pic>
        <p:nvPicPr>
          <p:cNvPr id="4" name="Picture 3" descr="RTplannin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8" t="50747"/>
          <a:stretch/>
        </p:blipFill>
        <p:spPr>
          <a:xfrm>
            <a:off x="1950048" y="1546334"/>
            <a:ext cx="5232925" cy="5060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0915" y="1568257"/>
            <a:ext cx="78946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990000"/>
                </a:solidFill>
                <a:latin typeface="+mj-lt"/>
                <a:cs typeface="Gill Sans Light"/>
              </a:rPr>
              <a:t>visual</a:t>
            </a:r>
            <a:r>
              <a:rPr lang="en-US" sz="2400" dirty="0">
                <a:solidFill>
                  <a:srgbClr val="990000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>
                <a:latin typeface="Gill Sans Light"/>
                <a:cs typeface="Gill Sans Light"/>
              </a:rPr>
              <a:t>input and </a:t>
            </a:r>
            <a:r>
              <a:rPr lang="en-US" sz="2400" dirty="0">
                <a:solidFill>
                  <a:srgbClr val="990000"/>
                </a:solidFill>
                <a:latin typeface="Gill Sans"/>
                <a:cs typeface="Gill Sans"/>
              </a:rPr>
              <a:t>vocal</a:t>
            </a:r>
            <a:r>
              <a:rPr lang="en-US" sz="2400" dirty="0">
                <a:solidFill>
                  <a:srgbClr val="990000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>
                <a:latin typeface="Gill Sans Light"/>
                <a:cs typeface="Gill Sans Light"/>
              </a:rPr>
              <a:t>output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0075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9164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23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8253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7343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BE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0030" y="6384017"/>
            <a:ext cx="135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Instruction:</a:t>
            </a:r>
          </a:p>
        </p:txBody>
      </p:sp>
      <p:pic>
        <p:nvPicPr>
          <p:cNvPr id="11" name="Picture 10" descr="lege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24" y="2176568"/>
            <a:ext cx="390118" cy="11886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65142" y="2226195"/>
            <a:ext cx="838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 delay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5142" y="25794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Delay</a:t>
            </a:r>
          </a:p>
        </p:txBody>
      </p:sp>
    </p:spTree>
    <p:extLst>
      <p:ext uri="{BB962C8B-B14F-4D97-AF65-F5344CB8AC3E}">
        <p14:creationId xmlns:p14="http://schemas.microsoft.com/office/powerpoint/2010/main" val="14489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Tplan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30" y="476368"/>
            <a:ext cx="6170168" cy="6170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4938" y="3506919"/>
            <a:ext cx="2170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Visual-Vocal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48" y="3506919"/>
            <a:ext cx="2170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Aural-Vocal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48" y="322337"/>
            <a:ext cx="2170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Aural-Manual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4938" y="322337"/>
            <a:ext cx="2170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Visual-Manual</a:t>
            </a:r>
          </a:p>
        </p:txBody>
      </p:sp>
      <p:sp>
        <p:nvSpPr>
          <p:cNvPr id="8" name="Rectangle 7"/>
          <p:cNvSpPr/>
          <p:nvPr/>
        </p:nvSpPr>
        <p:spPr>
          <a:xfrm>
            <a:off x="1970054" y="784002"/>
            <a:ext cx="720020" cy="48609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eg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160" y="3004722"/>
            <a:ext cx="390118" cy="11886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65278" y="3054349"/>
            <a:ext cx="838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 delay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65278" y="3407621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Delay</a:t>
            </a:r>
          </a:p>
        </p:txBody>
      </p:sp>
    </p:spTree>
    <p:extLst>
      <p:ext uri="{BB962C8B-B14F-4D97-AF65-F5344CB8AC3E}">
        <p14:creationId xmlns:p14="http://schemas.microsoft.com/office/powerpoint/2010/main" val="343452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07Ander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882">
            <a:off x="3807081" y="3757240"/>
            <a:ext cx="5623213" cy="8170479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68834" dir="5400000" algn="tl" rotWithShape="0">
              <a:srgbClr val="000000">
                <a:alpha val="32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Anderson et al., 2007; Chapter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17638"/>
            <a:ext cx="8229600" cy="5008254"/>
          </a:xfrm>
        </p:spPr>
        <p:txBody>
          <a:bodyPr/>
          <a:lstStyle/>
          <a:p>
            <a:r>
              <a:rPr lang="en-US" dirty="0"/>
              <a:t>If the brain is modular:</a:t>
            </a:r>
          </a:p>
          <a:p>
            <a:pPr lvl="1"/>
            <a:r>
              <a:rPr lang="en-US" dirty="0"/>
              <a:t>we should be able to switch modules on and off individually</a:t>
            </a:r>
          </a:p>
          <a:p>
            <a:pPr lvl="1"/>
            <a:r>
              <a:rPr lang="en-US" dirty="0"/>
              <a:t>find the effects in the right Regions-of-Interest</a:t>
            </a:r>
          </a:p>
          <a:p>
            <a:pPr lvl="1"/>
            <a:r>
              <a:rPr lang="en-US" dirty="0"/>
              <a:t>and simulate the results</a:t>
            </a:r>
            <a:br>
              <a:rPr lang="en-US" dirty="0"/>
            </a:br>
            <a:r>
              <a:rPr lang="en-US" dirty="0"/>
              <a:t>with a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6878" y="-273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9"/>
          <a:stretch/>
        </p:blipFill>
        <p:spPr>
          <a:xfrm>
            <a:off x="148467" y="693012"/>
            <a:ext cx="8896474" cy="5694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467" y="3540466"/>
            <a:ext cx="9219859" cy="3445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3650" y="218940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Source Sans Pro Semibold" charset="0"/>
                <a:ea typeface="Source Sans Pro Semibold" charset="0"/>
                <a:cs typeface="Source Sans Pro Semibold" charset="0"/>
              </a:rPr>
              <a:t>Visual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62292" y="271310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Aural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2709" y="271310"/>
            <a:ext cx="4809205" cy="3445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Aural Details</a:t>
            </a:r>
          </a:p>
        </p:txBody>
      </p:sp>
    </p:spTree>
    <p:extLst>
      <p:ext uri="{BB962C8B-B14F-4D97-AF65-F5344CB8AC3E}">
        <p14:creationId xmlns:p14="http://schemas.microsoft.com/office/powerpoint/2010/main" val="97588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9"/>
          <a:stretch/>
        </p:blipFill>
        <p:spPr>
          <a:xfrm>
            <a:off x="148467" y="693012"/>
            <a:ext cx="8896474" cy="5694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467" y="3540466"/>
            <a:ext cx="9219859" cy="3445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3650" y="218940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Visual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62292" y="271310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Aural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5587" y="40477"/>
            <a:ext cx="4809205" cy="3445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63650" y="6320356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Manual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2292" y="635287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Vocal</a:t>
            </a:r>
          </a:p>
        </p:txBody>
      </p:sp>
    </p:spTree>
    <p:extLst>
      <p:ext uri="{BB962C8B-B14F-4D97-AF65-F5344CB8AC3E}">
        <p14:creationId xmlns:p14="http://schemas.microsoft.com/office/powerpoint/2010/main" val="27741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194" y="274638"/>
            <a:ext cx="7676606" cy="1143000"/>
          </a:xfrm>
        </p:spPr>
        <p:txBody>
          <a:bodyPr/>
          <a:lstStyle/>
          <a:p>
            <a:r>
              <a:rPr lang="en-US" dirty="0"/>
              <a:t>Constraining Models</a:t>
            </a:r>
          </a:p>
        </p:txBody>
      </p:sp>
      <p:pic>
        <p:nvPicPr>
          <p:cNvPr id="4" name="Picture 3" descr="moduleActivity.pdf"/>
          <p:cNvPicPr>
            <a:picLocks noChangeAspect="1"/>
          </p:cNvPicPr>
          <p:nvPr/>
        </p:nvPicPr>
        <p:blipFill>
          <a:blip r:embed="rId2"/>
          <a:srcRect t="75818"/>
          <a:stretch>
            <a:fillRect/>
          </a:stretch>
        </p:blipFill>
        <p:spPr>
          <a:xfrm>
            <a:off x="195174" y="2593559"/>
            <a:ext cx="8111679" cy="190148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504372" y="4168019"/>
            <a:ext cx="6680953" cy="881797"/>
            <a:chOff x="1663124" y="4602561"/>
            <a:chExt cx="7023678" cy="881797"/>
          </a:xfrm>
        </p:grpSpPr>
        <p:grpSp>
          <p:nvGrpSpPr>
            <p:cNvPr id="14" name="Group 13"/>
            <p:cNvGrpSpPr/>
            <p:nvPr/>
          </p:nvGrpSpPr>
          <p:grpSpPr>
            <a:xfrm>
              <a:off x="1663124" y="4602561"/>
              <a:ext cx="7023678" cy="608814"/>
              <a:chOff x="1663124" y="4602561"/>
              <a:chExt cx="7023678" cy="60881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782200" y="4602561"/>
                <a:ext cx="1077310" cy="608814"/>
              </a:xfrm>
              <a:prstGeom prst="rect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Left Brace 5"/>
              <p:cNvSpPr/>
              <p:nvPr/>
            </p:nvSpPr>
            <p:spPr>
              <a:xfrm rot="16200000">
                <a:off x="1943909" y="4426889"/>
                <a:ext cx="315310" cy="876879"/>
              </a:xfrm>
              <a:prstGeom prst="leftBrace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Left Brace 6"/>
              <p:cNvSpPr/>
              <p:nvPr/>
            </p:nvSpPr>
            <p:spPr>
              <a:xfrm rot="16200000">
                <a:off x="2927617" y="4320058"/>
                <a:ext cx="315310" cy="1090535"/>
              </a:xfrm>
              <a:prstGeom prst="leftBrace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Left Brace 7"/>
              <p:cNvSpPr/>
              <p:nvPr/>
            </p:nvSpPr>
            <p:spPr>
              <a:xfrm rot="16200000">
                <a:off x="6698291" y="4320060"/>
                <a:ext cx="315310" cy="1090535"/>
              </a:xfrm>
              <a:prstGeom prst="leftBrace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Left Brace 8"/>
              <p:cNvSpPr/>
              <p:nvPr/>
            </p:nvSpPr>
            <p:spPr>
              <a:xfrm rot="16200000">
                <a:off x="5607755" y="4320065"/>
                <a:ext cx="315310" cy="1090535"/>
              </a:xfrm>
              <a:prstGeom prst="leftBrace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16200000">
                <a:off x="4812955" y="4615800"/>
                <a:ext cx="315310" cy="499064"/>
              </a:xfrm>
              <a:prstGeom prst="leftBrace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Left Brace 10"/>
              <p:cNvSpPr/>
              <p:nvPr/>
            </p:nvSpPr>
            <p:spPr>
              <a:xfrm rot="16200000">
                <a:off x="4018153" y="4320057"/>
                <a:ext cx="315310" cy="1090535"/>
              </a:xfrm>
              <a:prstGeom prst="leftBrace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Left Brace 11"/>
              <p:cNvSpPr/>
              <p:nvPr/>
            </p:nvSpPr>
            <p:spPr>
              <a:xfrm rot="16200000">
                <a:off x="7886354" y="4222539"/>
                <a:ext cx="315310" cy="1285587"/>
              </a:xfrm>
              <a:prstGeom prst="leftBrace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690416" y="5115026"/>
              <a:ext cx="8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7368" y="5115026"/>
              <a:ext cx="8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79443" y="5115026"/>
              <a:ext cx="8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58959" y="5115026"/>
              <a:ext cx="8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55993" y="5115026"/>
              <a:ext cx="8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49848" y="5115026"/>
              <a:ext cx="8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58404" y="5115026"/>
              <a:ext cx="8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64ADFB-5F63-4346-A806-0CE5FB60F3B0}"/>
              </a:ext>
            </a:extLst>
          </p:cNvPr>
          <p:cNvSpPr txBox="1"/>
          <p:nvPr/>
        </p:nvSpPr>
        <p:spPr>
          <a:xfrm>
            <a:off x="3894448" y="2039173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ACT-R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B9082-2338-EA49-A8E6-BCB2F0098869}"/>
              </a:ext>
            </a:extLst>
          </p:cNvPr>
          <p:cNvSpPr txBox="1"/>
          <p:nvPr/>
        </p:nvSpPr>
        <p:spPr>
          <a:xfrm>
            <a:off x="2948481" y="5221246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How can we deal with this complexity?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C2BE86-6102-E445-A578-67947C01F24E}"/>
              </a:ext>
            </a:extLst>
          </p:cNvPr>
          <p:cNvSpPr txBox="1"/>
          <p:nvPr/>
        </p:nvSpPr>
        <p:spPr>
          <a:xfrm rot="21080734">
            <a:off x="5801689" y="5536994"/>
            <a:ext cx="302518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Predict data</a:t>
            </a:r>
          </a:p>
          <a:p>
            <a:pPr marL="342900" indent="-342900">
              <a:buAutoNum type="arabicPeriod"/>
            </a:pPr>
            <a:r>
              <a:rPr lang="en-US" dirty="0"/>
              <a:t>Use neuroimaging data</a:t>
            </a:r>
          </a:p>
          <a:p>
            <a:pPr marL="342900" indent="-342900">
              <a:buAutoNum type="arabicPeriod"/>
            </a:pPr>
            <a:r>
              <a:rPr lang="en-US" dirty="0"/>
              <a:t>Predict neuroimaging data</a:t>
            </a:r>
          </a:p>
        </p:txBody>
      </p:sp>
    </p:spTree>
    <p:extLst>
      <p:ext uri="{BB962C8B-B14F-4D97-AF65-F5344CB8AC3E}">
        <p14:creationId xmlns:p14="http://schemas.microsoft.com/office/powerpoint/2010/main" val="1432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14" b="24470"/>
          <a:stretch/>
        </p:blipFill>
        <p:spPr>
          <a:xfrm>
            <a:off x="328768" y="2158841"/>
            <a:ext cx="8815232" cy="28510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7740" y="1664654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Imaginal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30472" y="166465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Retrieval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4513" y="5563673"/>
            <a:ext cx="6054863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Why are these results not </a:t>
            </a:r>
            <a:r>
              <a:rPr lang="en-US" sz="3200" b="1">
                <a:latin typeface="Source Sans Pro Semibold" charset="0"/>
                <a:ea typeface="Source Sans Pro Semibold" charset="0"/>
                <a:cs typeface="Source Sans Pro Semibold" charset="0"/>
              </a:rPr>
              <a:t>‘clean’?</a:t>
            </a:r>
            <a:endParaRPr lang="en-US" sz="3200" b="1" dirty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595E-D914-E34D-8001-241C52C8E7D5}"/>
              </a:ext>
            </a:extLst>
          </p:cNvPr>
          <p:cNvSpPr txBox="1"/>
          <p:nvPr/>
        </p:nvSpPr>
        <p:spPr>
          <a:xfrm>
            <a:off x="3290296" y="296333"/>
            <a:ext cx="271580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13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63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07Ander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882">
            <a:off x="3807081" y="3757240"/>
            <a:ext cx="5623213" cy="8170479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68834" dir="5400000" algn="tl" rotWithShape="0">
              <a:srgbClr val="000000">
                <a:alpha val="32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Anderson et al., 2007; Chapter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17638"/>
            <a:ext cx="8229600" cy="5008254"/>
          </a:xfrm>
        </p:spPr>
        <p:txBody>
          <a:bodyPr/>
          <a:lstStyle/>
          <a:p>
            <a:r>
              <a:rPr lang="en-US" dirty="0"/>
              <a:t>If the brain is modular:</a:t>
            </a:r>
          </a:p>
          <a:p>
            <a:pPr lvl="1"/>
            <a:r>
              <a:rPr lang="en-US" dirty="0"/>
              <a:t>we should be able to switch modules on and off individually</a:t>
            </a:r>
          </a:p>
          <a:p>
            <a:pPr lvl="1"/>
            <a:r>
              <a:rPr lang="en-US" dirty="0"/>
              <a:t>find the effects in the right Regions-of-Interest</a:t>
            </a:r>
          </a:p>
          <a:p>
            <a:pPr lvl="1"/>
            <a:r>
              <a:rPr lang="en-US" b="1" i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and simulate the results</a:t>
            </a:r>
            <a:br>
              <a:rPr lang="en-US" b="1" i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</a:br>
            <a:r>
              <a:rPr lang="en-US" b="1" i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with a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6878" y="-273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8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3959578" cy="826029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57164" y="351517"/>
            <a:ext cx="1439997" cy="64799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Dick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19017" y="842130"/>
            <a:ext cx="1439997" cy="64799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Fred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0875" y="1317297"/>
            <a:ext cx="1439997" cy="64799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2733" y="1807910"/>
            <a:ext cx="1439997" cy="647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i="1" dirty="0">
                <a:latin typeface="Gill Sans"/>
                <a:cs typeface="Gill Sans"/>
              </a:rPr>
              <a:t>say name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04591" y="2298523"/>
            <a:ext cx="1439997" cy="647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i="1" dirty="0">
                <a:latin typeface="Gill Sans"/>
                <a:cs typeface="Gill Sans"/>
              </a:rPr>
              <a:t>say name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66449" y="2789136"/>
            <a:ext cx="1439997" cy="647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i="1" dirty="0">
                <a:latin typeface="Gill Sans"/>
                <a:cs typeface="Gill Sans"/>
              </a:rPr>
              <a:t>say name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28307" y="3279749"/>
            <a:ext cx="1439997" cy="647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i="1" dirty="0">
                <a:latin typeface="Gill Sans"/>
                <a:cs typeface="Gill Sans"/>
              </a:rPr>
              <a:t>press key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0165" y="3770362"/>
            <a:ext cx="1439997" cy="64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23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2023" y="4260975"/>
            <a:ext cx="1439997" cy="647999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DELAY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3881" y="4751588"/>
            <a:ext cx="1439997" cy="64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Fred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739" y="5242201"/>
            <a:ext cx="1439997" cy="64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Dick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7597" y="5732814"/>
            <a:ext cx="1439997" cy="64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Tom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51728" y="4105257"/>
            <a:ext cx="1605436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read instruction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6876" y="4975895"/>
            <a:ext cx="2003778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if delay, rehearse names once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9873" y="5856324"/>
            <a:ext cx="2681001" cy="92333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perceive names and store with position </a:t>
            </a:r>
            <a:r>
              <a:rPr lang="en-US"/>
              <a:t>via imaginal in </a:t>
            </a:r>
            <a:r>
              <a:rPr lang="en-US" dirty="0"/>
              <a:t>declarative memory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75739" y="1417638"/>
            <a:ext cx="2933821" cy="923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if transformation, retrieve names and transform via imaginal buffer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7492" y="2604226"/>
            <a:ext cx="2139030" cy="120032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 if letters, retrieve corresponding numbers from declarative 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70975" y="3281417"/>
            <a:ext cx="1605436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rehearse responses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57164" y="2443718"/>
            <a:ext cx="1605436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 responses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76411" y="1631239"/>
            <a:ext cx="1605436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perceive feedback</a:t>
            </a:r>
          </a:p>
        </p:txBody>
      </p:sp>
    </p:spTree>
    <p:extLst>
      <p:ext uri="{BB962C8B-B14F-4D97-AF65-F5344CB8AC3E}">
        <p14:creationId xmlns:p14="http://schemas.microsoft.com/office/powerpoint/2010/main" val="30390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1" grpId="0" animBg="1"/>
      <p:bldP spid="7" grpId="0" animBg="1"/>
      <p:bldP spid="5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Model Fits</a:t>
            </a:r>
          </a:p>
        </p:txBody>
      </p:sp>
      <p:pic>
        <p:nvPicPr>
          <p:cNvPr id="4" name="Picture 3" descr="RTplann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8" t="50747"/>
          <a:stretch/>
        </p:blipFill>
        <p:spPr>
          <a:xfrm>
            <a:off x="1950048" y="1546334"/>
            <a:ext cx="5232925" cy="5060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2124" y="1442417"/>
            <a:ext cx="78946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990000"/>
                </a:solidFill>
                <a:latin typeface="+mj-lt"/>
                <a:cs typeface="Gill Sans Light"/>
              </a:rPr>
              <a:t>visual</a:t>
            </a:r>
            <a:r>
              <a:rPr lang="en-US" sz="2400" dirty="0">
                <a:solidFill>
                  <a:srgbClr val="990000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>
                <a:latin typeface="Gill Sans Light"/>
                <a:cs typeface="Gill Sans Light"/>
              </a:rPr>
              <a:t>input and </a:t>
            </a:r>
            <a:r>
              <a:rPr lang="en-US" sz="2400" dirty="0">
                <a:solidFill>
                  <a:srgbClr val="990000"/>
                </a:solidFill>
                <a:latin typeface="Gill Sans"/>
                <a:cs typeface="Gill Sans"/>
              </a:rPr>
              <a:t>vocal</a:t>
            </a:r>
            <a:r>
              <a:rPr lang="en-US" sz="2400" dirty="0">
                <a:solidFill>
                  <a:srgbClr val="990000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>
                <a:latin typeface="Gill Sans Light"/>
                <a:cs typeface="Gill Sans Light"/>
              </a:rPr>
              <a:t>output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0075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9164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23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8253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7343" y="6384017"/>
            <a:ext cx="7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BE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0030" y="6384017"/>
            <a:ext cx="135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Instruction:</a:t>
            </a:r>
          </a:p>
        </p:txBody>
      </p:sp>
      <p:pic>
        <p:nvPicPr>
          <p:cNvPr id="11" name="Picture 10" descr="leg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24" y="2176568"/>
            <a:ext cx="390118" cy="11886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65142" y="2226195"/>
            <a:ext cx="838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 delay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5142" y="25794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Delay</a:t>
            </a:r>
          </a:p>
        </p:txBody>
      </p:sp>
      <p:sp>
        <p:nvSpPr>
          <p:cNvPr id="3" name="Oval 2"/>
          <p:cNvSpPr/>
          <p:nvPr/>
        </p:nvSpPr>
        <p:spPr>
          <a:xfrm>
            <a:off x="2976247" y="4791012"/>
            <a:ext cx="264041" cy="2640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92688" y="4823951"/>
            <a:ext cx="264041" cy="2640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58702" y="3836827"/>
            <a:ext cx="264041" cy="2640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375143" y="3894916"/>
            <a:ext cx="264041" cy="2640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922790" y="3803888"/>
            <a:ext cx="264041" cy="2640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39231" y="3912277"/>
            <a:ext cx="264041" cy="2640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911125" y="2901320"/>
            <a:ext cx="264041" cy="2640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327566" y="3034859"/>
            <a:ext cx="264041" cy="2640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891"/>
          </a:xfrm>
        </p:spPr>
        <p:txBody>
          <a:bodyPr>
            <a:noAutofit/>
          </a:bodyPr>
          <a:lstStyle/>
          <a:p>
            <a:r>
              <a:rPr lang="en-US" sz="3600" dirty="0"/>
              <a:t>Model predictions for Aural</a:t>
            </a:r>
          </a:p>
        </p:txBody>
      </p:sp>
      <p:pic>
        <p:nvPicPr>
          <p:cNvPr id="4" name="Picture 3" descr="LAural_ModelNew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6" r="49419" b="51781"/>
          <a:stretch/>
        </p:blipFill>
        <p:spPr>
          <a:xfrm>
            <a:off x="1190682" y="1694661"/>
            <a:ext cx="5212542" cy="503409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99006" y="1537166"/>
            <a:ext cx="6725570" cy="546788"/>
            <a:chOff x="2354183" y="1402697"/>
            <a:chExt cx="6725570" cy="546788"/>
          </a:xfrm>
        </p:grpSpPr>
        <p:sp>
          <p:nvSpPr>
            <p:cNvPr id="7" name="TextBox 6"/>
            <p:cNvSpPr txBox="1"/>
            <p:nvPr/>
          </p:nvSpPr>
          <p:spPr>
            <a:xfrm>
              <a:off x="2354183" y="1580153"/>
              <a:ext cx="33339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With Delay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22459" y="1402697"/>
              <a:ext cx="19572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Delay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6403226" y="1481582"/>
            <a:ext cx="2923936" cy="52471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90682" y="1307811"/>
            <a:ext cx="53977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9000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Aural</a:t>
            </a:r>
            <a:r>
              <a:rPr lang="en-US" sz="2000" dirty="0">
                <a:solidFill>
                  <a:srgbClr val="990000"/>
                </a:solidFill>
                <a:cs typeface="Gill Sans Light"/>
              </a:rPr>
              <a:t> </a:t>
            </a:r>
            <a:r>
              <a:rPr lang="en-US" sz="2000" dirty="0">
                <a:latin typeface="Gill Sans Light"/>
                <a:cs typeface="Gill Sans Light"/>
              </a:rPr>
              <a:t>input and </a:t>
            </a:r>
            <a:r>
              <a:rPr lang="en-US" sz="2000" dirty="0">
                <a:solidFill>
                  <a:srgbClr val="990000"/>
                </a:solidFill>
                <a:latin typeface="Gill Sans"/>
                <a:cs typeface="Gill Sans"/>
              </a:rPr>
              <a:t>manual </a:t>
            </a:r>
            <a:r>
              <a:rPr lang="en-US" sz="2000" dirty="0">
                <a:latin typeface="Gill Sans Light"/>
                <a:cs typeface="Gill Sans Light"/>
              </a:rPr>
              <a:t>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63490" y="2296434"/>
            <a:ext cx="2242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Gill Sans Light"/>
                <a:cs typeface="Gill Sans Light"/>
              </a:rPr>
              <a:t>The model hears the names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995195" y="3027505"/>
            <a:ext cx="0" cy="757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66494" y="3145704"/>
            <a:ext cx="10495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ill Sans Light"/>
                <a:cs typeface="Gill Sans Light"/>
              </a:rPr>
              <a:t>Delay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465111" y="3503070"/>
            <a:ext cx="0" cy="757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51482" y="2549448"/>
            <a:ext cx="2387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Gill Sans Light"/>
                <a:cs typeface="Gill Sans Light"/>
              </a:rPr>
              <a:t>The model hears the feedback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02998" y="3259277"/>
            <a:ext cx="539111" cy="52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22853" y="4476750"/>
            <a:ext cx="1460948" cy="310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RTplannin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8" t="50747"/>
          <a:stretch/>
        </p:blipFill>
        <p:spPr>
          <a:xfrm>
            <a:off x="6403226" y="4406316"/>
            <a:ext cx="2542948" cy="245909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383801" y="4078951"/>
            <a:ext cx="2740775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ill Sans Light"/>
                <a:cs typeface="Gill Sans Light"/>
              </a:rPr>
              <a:t>Why are the curves shifted after the delay?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575" y="2228105"/>
            <a:ext cx="2496521" cy="134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4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4" grpId="0"/>
      <p:bldP spid="3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89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predictions for Aural</a:t>
            </a:r>
          </a:p>
        </p:txBody>
      </p:sp>
      <p:pic>
        <p:nvPicPr>
          <p:cNvPr id="4" name="Picture 3" descr="LAural_Model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5" y="1737658"/>
            <a:ext cx="8686800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4669" y="988542"/>
            <a:ext cx="195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Aural 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3812" y="988542"/>
            <a:ext cx="195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Visual Input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66374" y="1537166"/>
            <a:ext cx="8458202" cy="369332"/>
            <a:chOff x="621551" y="1402697"/>
            <a:chExt cx="8458202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21551" y="1402697"/>
              <a:ext cx="19572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 Delay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20893" y="1402697"/>
              <a:ext cx="19572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Delay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67940" y="1402697"/>
              <a:ext cx="19572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 Delay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22459" y="1402697"/>
              <a:ext cx="19572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Delay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 rot="16200000">
            <a:off x="-521446" y="4710668"/>
            <a:ext cx="18377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Vocal Output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53712" y="2471874"/>
            <a:ext cx="18377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 Output</a:t>
            </a:r>
          </a:p>
        </p:txBody>
      </p:sp>
      <p:sp>
        <p:nvSpPr>
          <p:cNvPr id="2" name="Rectangle 1"/>
          <p:cNvSpPr/>
          <p:nvPr/>
        </p:nvSpPr>
        <p:spPr>
          <a:xfrm>
            <a:off x="180504" y="3889250"/>
            <a:ext cx="9036490" cy="23981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23120" y="988542"/>
            <a:ext cx="4723120" cy="29007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9837" y="1906498"/>
            <a:ext cx="2073831" cy="20940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8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12751" y="2357502"/>
            <a:ext cx="4381487" cy="4385914"/>
            <a:chOff x="412751" y="2357502"/>
            <a:chExt cx="4381487" cy="4385914"/>
          </a:xfrm>
        </p:grpSpPr>
        <p:pic>
          <p:nvPicPr>
            <p:cNvPr id="6" name="Picture 5" descr="Predictions_aural_Manual_dela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51" y="2783416"/>
              <a:ext cx="4297764" cy="396000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899571" y="2357502"/>
              <a:ext cx="389466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Model Prediction</a:t>
              </a:r>
            </a:p>
          </p:txBody>
        </p:sp>
      </p:grpSp>
      <p:pic>
        <p:nvPicPr>
          <p:cNvPr id="5" name="Picture 4" descr="aur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9208">
            <a:off x="6470938" y="76810"/>
            <a:ext cx="2350107" cy="295244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4007" y="560391"/>
            <a:ext cx="8859993" cy="60689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ROI analysis – Aural Module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26998" y="1298325"/>
            <a:ext cx="5746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sz="2400" dirty="0">
                <a:latin typeface="Gill Sans Light"/>
                <a:cs typeface="Gill Sans Light"/>
              </a:rPr>
            </a:br>
            <a:r>
              <a:rPr lang="en-US" sz="2400" b="1" dirty="0">
                <a:solidFill>
                  <a:srgbClr val="99000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aural</a:t>
            </a:r>
            <a:r>
              <a:rPr lang="en-US" sz="2400" dirty="0">
                <a:solidFill>
                  <a:srgbClr val="990000"/>
                </a:solidFill>
                <a:cs typeface="Gill Sans Light"/>
              </a:rPr>
              <a:t> </a:t>
            </a:r>
            <a:r>
              <a:rPr lang="en-US" sz="2400" dirty="0">
                <a:latin typeface="Gill Sans Light"/>
                <a:cs typeface="Gill Sans Light"/>
              </a:rPr>
              <a:t>input and </a:t>
            </a:r>
            <a:r>
              <a:rPr lang="en-US" sz="2400" dirty="0">
                <a:solidFill>
                  <a:srgbClr val="990000"/>
                </a:solidFill>
                <a:latin typeface="Gill Sans"/>
                <a:cs typeface="Gill Sans"/>
              </a:rPr>
              <a:t>manual </a:t>
            </a:r>
            <a:r>
              <a:rPr lang="en-US" sz="2400" dirty="0">
                <a:latin typeface="Gill Sans Light"/>
                <a:cs typeface="Gill Sans Light"/>
              </a:rPr>
              <a:t>output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2151" y="2965994"/>
            <a:ext cx="2242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Gill Sans Light"/>
                <a:cs typeface="Gill Sans Light"/>
              </a:rPr>
              <a:t>Hears the </a:t>
            </a:r>
            <a:br>
              <a:rPr lang="en-US" sz="2200" dirty="0">
                <a:latin typeface="Gill Sans Light"/>
                <a:cs typeface="Gill Sans Light"/>
              </a:rPr>
            </a:br>
            <a:r>
              <a:rPr lang="en-US" sz="2200" dirty="0">
                <a:latin typeface="Gill Sans Light"/>
                <a:cs typeface="Gill Sans Light"/>
              </a:rPr>
              <a:t>names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88694" y="3684451"/>
            <a:ext cx="0" cy="52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18744" y="3803220"/>
            <a:ext cx="10495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Gill Sans Light"/>
                <a:cs typeface="Gill Sans Light"/>
              </a:rPr>
              <a:t>Delay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406777" y="4210449"/>
            <a:ext cx="0" cy="3788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27053" y="3233912"/>
            <a:ext cx="1546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Gill Sans Light"/>
                <a:cs typeface="Gill Sans Light"/>
              </a:rPr>
              <a:t>Hears the </a:t>
            </a:r>
            <a:br>
              <a:rPr lang="en-US" sz="2200" dirty="0">
                <a:latin typeface="Gill Sans Light"/>
                <a:cs typeface="Gill Sans Light"/>
              </a:rPr>
            </a:br>
            <a:r>
              <a:rPr lang="en-US" sz="2200" dirty="0">
                <a:latin typeface="Gill Sans Light"/>
                <a:cs typeface="Gill Sans Light"/>
              </a:rPr>
              <a:t>feedback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068309" y="3803220"/>
            <a:ext cx="371274" cy="4072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718143" y="2342634"/>
            <a:ext cx="4362359" cy="4400782"/>
            <a:chOff x="4718143" y="2342634"/>
            <a:chExt cx="4362359" cy="4400782"/>
          </a:xfrm>
        </p:grpSpPr>
        <p:pic>
          <p:nvPicPr>
            <p:cNvPr id="8" name="Picture 7" descr="human_aural_manual_dela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143" y="2783416"/>
              <a:ext cx="4251063" cy="3960000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5185835" y="2342634"/>
              <a:ext cx="389466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Human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27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9"/>
          <a:stretch/>
        </p:blipFill>
        <p:spPr>
          <a:xfrm>
            <a:off x="148467" y="693012"/>
            <a:ext cx="8896474" cy="5694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467" y="3540466"/>
            <a:ext cx="9219859" cy="3445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3650" y="218940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Visual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62292" y="271310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Aural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5587" y="40477"/>
            <a:ext cx="4809205" cy="3445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63650" y="6320356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Manual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2292" y="635287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Vocal</a:t>
            </a:r>
          </a:p>
        </p:txBody>
      </p:sp>
    </p:spTree>
    <p:extLst>
      <p:ext uri="{BB962C8B-B14F-4D97-AF65-F5344CB8AC3E}">
        <p14:creationId xmlns:p14="http://schemas.microsoft.com/office/powerpoint/2010/main" val="158943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14" b="24470"/>
          <a:stretch/>
        </p:blipFill>
        <p:spPr>
          <a:xfrm>
            <a:off x="328768" y="2158841"/>
            <a:ext cx="8815232" cy="28510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7740" y="1664654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Imaginal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30472" y="166465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Retrieval</a:t>
            </a:r>
          </a:p>
        </p:txBody>
      </p:sp>
    </p:spTree>
    <p:extLst>
      <p:ext uri="{BB962C8B-B14F-4D97-AF65-F5344CB8AC3E}">
        <p14:creationId xmlns:p14="http://schemas.microsoft.com/office/powerpoint/2010/main" val="103598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0DEBFF-E940-B94A-BD64-F4C6013DA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ROI Analysis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2A4843-C414-0940-933E-3B4304F9CBEA}"/>
              </a:ext>
            </a:extLst>
          </p:cNvPr>
          <p:cNvGrpSpPr/>
          <p:nvPr/>
        </p:nvGrpSpPr>
        <p:grpSpPr>
          <a:xfrm>
            <a:off x="3771889" y="2065708"/>
            <a:ext cx="4333429" cy="3167551"/>
            <a:chOff x="4512117" y="2117825"/>
            <a:chExt cx="4333429" cy="31675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D1202B-DBCE-B140-9BCF-811A95ADECD7}"/>
                </a:ext>
              </a:extLst>
            </p:cNvPr>
            <p:cNvSpPr txBox="1"/>
            <p:nvPr/>
          </p:nvSpPr>
          <p:spPr>
            <a:xfrm>
              <a:off x="5078248" y="4762156"/>
              <a:ext cx="3608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constraining models</a:t>
              </a:r>
            </a:p>
          </p:txBody>
        </p:sp>
        <p:pic>
          <p:nvPicPr>
            <p:cNvPr id="8" name="Picture 7" descr="Figure7.png">
              <a:extLst>
                <a:ext uri="{FF2B5EF4-FFF2-40B4-BE49-F238E27FC236}">
                  <a16:creationId xmlns:a16="http://schemas.microsoft.com/office/drawing/2014/main" id="{3317D056-F61A-0E4E-9398-71A67A9D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2499" b="65137"/>
            <a:stretch>
              <a:fillRect/>
            </a:stretch>
          </p:blipFill>
          <p:spPr>
            <a:xfrm>
              <a:off x="4512117" y="2117825"/>
              <a:ext cx="4333429" cy="2127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821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07Ander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882">
            <a:off x="3807081" y="3757240"/>
            <a:ext cx="5623213" cy="8170479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68834" dir="5400000" algn="tl" rotWithShape="0">
              <a:srgbClr val="000000">
                <a:alpha val="32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Anderson et al., 2007; Chapter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17638"/>
            <a:ext cx="8229600" cy="5008254"/>
          </a:xfrm>
        </p:spPr>
        <p:txBody>
          <a:bodyPr/>
          <a:lstStyle/>
          <a:p>
            <a:r>
              <a:rPr lang="en-US" dirty="0"/>
              <a:t>If the brain is modular:</a:t>
            </a:r>
          </a:p>
          <a:p>
            <a:pPr lvl="1"/>
            <a:r>
              <a:rPr lang="en-US" dirty="0"/>
              <a:t>we should be able to switch modules on and off individually</a:t>
            </a:r>
          </a:p>
          <a:p>
            <a:pPr lvl="1"/>
            <a:r>
              <a:rPr lang="en-US" dirty="0"/>
              <a:t>find the effects in the right Regions-of-Interest</a:t>
            </a:r>
          </a:p>
          <a:p>
            <a:pPr lvl="1"/>
            <a:r>
              <a:rPr lang="en-US" dirty="0"/>
              <a:t>and simulate the results</a:t>
            </a:r>
            <a:br>
              <a:rPr lang="en-US" dirty="0"/>
            </a:br>
            <a:r>
              <a:rPr lang="en-US" dirty="0"/>
              <a:t>with a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6878" y="-273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595E-D914-E34D-8001-241C52C8E7D5}"/>
              </a:ext>
            </a:extLst>
          </p:cNvPr>
          <p:cNvSpPr txBox="1"/>
          <p:nvPr/>
        </p:nvSpPr>
        <p:spPr>
          <a:xfrm>
            <a:off x="3290296" y="296333"/>
            <a:ext cx="271580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13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7633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Using fMRI to evaluate ACT-R models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ROI analysis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Checking modularity with fMRI</a:t>
            </a:r>
          </a:p>
          <a:p>
            <a:r>
              <a:rPr lang="en-US" sz="2800" dirty="0"/>
              <a:t>What is a good model?</a:t>
            </a:r>
          </a:p>
        </p:txBody>
      </p:sp>
    </p:spTree>
    <p:extLst>
      <p:ext uri="{BB962C8B-B14F-4D97-AF65-F5344CB8AC3E}">
        <p14:creationId xmlns:p14="http://schemas.microsoft.com/office/powerpoint/2010/main" val="47290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475439" y="3763234"/>
            <a:ext cx="4219324" cy="1470025"/>
          </a:xfrm>
        </p:spPr>
        <p:txBody>
          <a:bodyPr>
            <a:normAutofit/>
          </a:bodyPr>
          <a:lstStyle/>
          <a:p>
            <a:r>
              <a:rPr lang="en-US" dirty="0"/>
              <a:t>Model-Based fMRI Analysis</a:t>
            </a:r>
          </a:p>
        </p:txBody>
      </p:sp>
      <p:pic>
        <p:nvPicPr>
          <p:cNvPr id="2" name="Picture 1" descr="brainMo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36"/>
          <a:stretch/>
        </p:blipFill>
        <p:spPr>
          <a:xfrm flipH="1">
            <a:off x="0" y="1497369"/>
            <a:ext cx="4309360" cy="508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F04301-4F45-6143-8336-1959E41E3A64}"/>
              </a:ext>
            </a:extLst>
          </p:cNvPr>
          <p:cNvSpPr txBox="1"/>
          <p:nvPr/>
        </p:nvSpPr>
        <p:spPr>
          <a:xfrm>
            <a:off x="5078451" y="5170005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=&gt; understanding the brain</a:t>
            </a:r>
          </a:p>
        </p:txBody>
      </p:sp>
    </p:spTree>
    <p:extLst>
      <p:ext uri="{BB962C8B-B14F-4D97-AF65-F5344CB8AC3E}">
        <p14:creationId xmlns:p14="http://schemas.microsoft.com/office/powerpoint/2010/main" val="115994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brain/fMRI?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12117" y="2117825"/>
            <a:ext cx="4333429" cy="3167551"/>
            <a:chOff x="4512117" y="2117825"/>
            <a:chExt cx="4333429" cy="3167551"/>
          </a:xfrm>
        </p:grpSpPr>
        <p:sp>
          <p:nvSpPr>
            <p:cNvPr id="10" name="TextBox 9"/>
            <p:cNvSpPr txBox="1"/>
            <p:nvPr/>
          </p:nvSpPr>
          <p:spPr>
            <a:xfrm>
              <a:off x="5078248" y="4762156"/>
              <a:ext cx="3608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constraining models</a:t>
              </a:r>
            </a:p>
          </p:txBody>
        </p:sp>
        <p:pic>
          <p:nvPicPr>
            <p:cNvPr id="14" name="Picture 13" descr="Figure7.png"/>
            <p:cNvPicPr>
              <a:picLocks noChangeAspect="1"/>
            </p:cNvPicPr>
            <p:nvPr/>
          </p:nvPicPr>
          <p:blipFill>
            <a:blip r:embed="rId3"/>
            <a:srcRect l="32499" b="65137"/>
            <a:stretch>
              <a:fillRect/>
            </a:stretch>
          </p:blipFill>
          <p:spPr>
            <a:xfrm>
              <a:off x="4512117" y="2117825"/>
              <a:ext cx="4333429" cy="212748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34199" y="1960622"/>
            <a:ext cx="3707172" cy="3755641"/>
            <a:chOff x="734199" y="1960622"/>
            <a:chExt cx="3707172" cy="3755641"/>
          </a:xfrm>
        </p:grpSpPr>
        <p:sp>
          <p:nvSpPr>
            <p:cNvPr id="9" name="TextBox 8"/>
            <p:cNvSpPr txBox="1"/>
            <p:nvPr/>
          </p:nvSpPr>
          <p:spPr>
            <a:xfrm>
              <a:off x="734199" y="4762156"/>
              <a:ext cx="3707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locating (modeled) brain functions</a:t>
              </a:r>
            </a:p>
          </p:txBody>
        </p:sp>
        <p:pic>
          <p:nvPicPr>
            <p:cNvPr id="12" name="Picture 11" descr="aural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953" y="1960622"/>
              <a:ext cx="2679311" cy="244881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AEDEAB-347C-A540-8D5A-4C9C556FCCB9}"/>
              </a:ext>
            </a:extLst>
          </p:cNvPr>
          <p:cNvSpPr txBox="1"/>
          <p:nvPr/>
        </p:nvSpPr>
        <p:spPr>
          <a:xfrm>
            <a:off x="985423" y="5962485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=&gt; understanding the brain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B7722-0941-4947-8E41-7E42037AD775}"/>
              </a:ext>
            </a:extLst>
          </p:cNvPr>
          <p:cNvSpPr txBox="1"/>
          <p:nvPr/>
        </p:nvSpPr>
        <p:spPr>
          <a:xfrm>
            <a:off x="5078248" y="5962485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=&gt; evaluating cognitive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D934E-B8D8-BB4E-8C98-36365C45C362}"/>
              </a:ext>
            </a:extLst>
          </p:cNvPr>
          <p:cNvSpPr txBox="1"/>
          <p:nvPr/>
        </p:nvSpPr>
        <p:spPr>
          <a:xfrm>
            <a:off x="1065573" y="1463805"/>
            <a:ext cx="3098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Model-based fMRI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7F5B3C-9544-DC45-92FA-51905531C587}"/>
              </a:ext>
            </a:extLst>
          </p:cNvPr>
          <p:cNvSpPr txBox="1"/>
          <p:nvPr/>
        </p:nvSpPr>
        <p:spPr>
          <a:xfrm>
            <a:off x="6101766" y="1459290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ROI analysis</a:t>
            </a:r>
          </a:p>
        </p:txBody>
      </p:sp>
    </p:spTree>
    <p:extLst>
      <p:ext uri="{BB962C8B-B14F-4D97-AF65-F5344CB8AC3E}">
        <p14:creationId xmlns:p14="http://schemas.microsoft.com/office/powerpoint/2010/main" val="197934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fMRI analysis</a:t>
            </a:r>
          </a:p>
        </p:txBody>
      </p:sp>
      <p:grpSp>
        <p:nvGrpSpPr>
          <p:cNvPr id="2" name="Group 57"/>
          <p:cNvGrpSpPr/>
          <p:nvPr/>
        </p:nvGrpSpPr>
        <p:grpSpPr>
          <a:xfrm>
            <a:off x="1289833" y="1669854"/>
            <a:ext cx="6564334" cy="2888118"/>
            <a:chOff x="1289833" y="1669854"/>
            <a:chExt cx="6564334" cy="2888118"/>
          </a:xfrm>
        </p:grpSpPr>
        <p:pic>
          <p:nvPicPr>
            <p:cNvPr id="41" name="Picture 40" descr="spmPlot.pn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650"/>
            <a:stretch>
              <a:fillRect/>
            </a:stretch>
          </p:blipFill>
          <p:spPr>
            <a:xfrm>
              <a:off x="1289833" y="1669854"/>
              <a:ext cx="6564334" cy="288811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762371" y="1688752"/>
              <a:ext cx="282503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cs typeface="Gill Sans Light"/>
                </a:rPr>
                <a:t>BOLD response in an aural voxel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708599" y="4814194"/>
            <a:ext cx="51135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cs typeface="Gill Sans Light"/>
              </a:rPr>
              <a:t>stimulus function: sound (on/off)</a:t>
            </a:r>
          </a:p>
        </p:txBody>
      </p:sp>
      <p:grpSp>
        <p:nvGrpSpPr>
          <p:cNvPr id="9" name="Group 59"/>
          <p:cNvGrpSpPr/>
          <p:nvPr/>
        </p:nvGrpSpPr>
        <p:grpSpPr>
          <a:xfrm>
            <a:off x="1608581" y="4834196"/>
            <a:ext cx="7281308" cy="1664485"/>
            <a:chOff x="1608581" y="4834196"/>
            <a:chExt cx="7281308" cy="1664485"/>
          </a:xfrm>
        </p:grpSpPr>
        <p:pic>
          <p:nvPicPr>
            <p:cNvPr id="10" name="Picture 9" descr="stimFuncSPM22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385"/>
            <a:stretch>
              <a:fillRect/>
            </a:stretch>
          </p:blipFill>
          <p:spPr>
            <a:xfrm>
              <a:off x="1608581" y="5282681"/>
              <a:ext cx="6471640" cy="1216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677466" y="4834196"/>
              <a:ext cx="12124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9F1227"/>
                  </a:solidFill>
                  <a:latin typeface="+mj-lt"/>
                  <a:cs typeface="Gill Sans"/>
                </a:rPr>
                <a:t>HRF</a:t>
              </a:r>
            </a:p>
          </p:txBody>
        </p:sp>
      </p:grpSp>
      <p:pic>
        <p:nvPicPr>
          <p:cNvPr id="43" name="Picture 42" descr="stimFuncSPM2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738"/>
          <a:stretch>
            <a:fillRect/>
          </a:stretch>
        </p:blipFill>
        <p:spPr>
          <a:xfrm>
            <a:off x="1608581" y="5282062"/>
            <a:ext cx="6245586" cy="121663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485731" y="5006014"/>
            <a:ext cx="215925" cy="215925"/>
            <a:chOff x="2708599" y="1417638"/>
            <a:chExt cx="1379591" cy="1379591"/>
          </a:xfrm>
        </p:grpSpPr>
        <p:sp>
          <p:nvSpPr>
            <p:cNvPr id="3" name="Oval 2"/>
            <p:cNvSpPr/>
            <p:nvPr/>
          </p:nvSpPr>
          <p:spPr>
            <a:xfrm>
              <a:off x="2708599" y="1417638"/>
              <a:ext cx="1379591" cy="1379591"/>
            </a:xfrm>
            <a:prstGeom prst="ellipse">
              <a:avLst/>
            </a:prstGeom>
            <a:solidFill>
              <a:schemeClr val="bg1"/>
            </a:solidFill>
            <a:ln w="19050" cmpd="sng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3" idx="1"/>
              <a:endCxn id="3" idx="5"/>
            </p:cNvCxnSpPr>
            <p:nvPr/>
          </p:nvCxnSpPr>
          <p:spPr>
            <a:xfrm>
              <a:off x="2910635" y="1619674"/>
              <a:ext cx="975519" cy="975519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3" idx="7"/>
              <a:endCxn id="3" idx="3"/>
            </p:cNvCxnSpPr>
            <p:nvPr/>
          </p:nvCxnSpPr>
          <p:spPr>
            <a:xfrm flipH="1">
              <a:off x="2910635" y="1619674"/>
              <a:ext cx="975519" cy="975519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656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fMRI analysis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5034" y="5290386"/>
            <a:ext cx="69501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which voxels correspond to </a:t>
            </a:r>
            <a:br>
              <a:rPr lang="en-US" sz="3400" dirty="0"/>
            </a:br>
            <a:r>
              <a:rPr lang="en-US" sz="3400" dirty="0"/>
              <a:t>the stimulus function?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7200" y="1509841"/>
            <a:ext cx="8515601" cy="3780545"/>
            <a:chOff x="457200" y="1509841"/>
            <a:chExt cx="8515601" cy="3780545"/>
          </a:xfrm>
        </p:grpSpPr>
        <p:pic>
          <p:nvPicPr>
            <p:cNvPr id="4" name="Picture 3" descr="spmPlot.pn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650"/>
            <a:stretch>
              <a:fillRect/>
            </a:stretch>
          </p:blipFill>
          <p:spPr>
            <a:xfrm>
              <a:off x="457200" y="1509841"/>
              <a:ext cx="3832914" cy="1686372"/>
            </a:xfrm>
            <a:prstGeom prst="rect">
              <a:avLst/>
            </a:prstGeom>
          </p:spPr>
        </p:pic>
        <p:pic>
          <p:nvPicPr>
            <p:cNvPr id="7" name="Picture 6" descr="stimFuncSPM2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525" y="2178382"/>
              <a:ext cx="3835276" cy="681827"/>
            </a:xfrm>
            <a:prstGeom prst="rect">
              <a:avLst/>
            </a:prstGeom>
          </p:spPr>
        </p:pic>
        <p:sp>
          <p:nvSpPr>
            <p:cNvPr id="8" name="TextBox 7"/>
            <p:cNvSpPr txBox="1">
              <a:spLocks/>
            </p:cNvSpPr>
            <p:nvPr/>
          </p:nvSpPr>
          <p:spPr>
            <a:xfrm>
              <a:off x="3630100" y="3780390"/>
              <a:ext cx="2272102" cy="718331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cs typeface="DTLNobel T Bold"/>
                </a:rPr>
                <a:t>linear model </a:t>
              </a:r>
              <a:br>
                <a:rPr lang="en-US" dirty="0">
                  <a:cs typeface="DTLNobel T Bold"/>
                </a:rPr>
              </a:br>
              <a:r>
                <a:rPr lang="en-US" dirty="0">
                  <a:cs typeface="DTLNobel T Bold"/>
                </a:rPr>
                <a:t>per voxel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6200000" flipH="1">
              <a:off x="3630100" y="3190233"/>
              <a:ext cx="340024" cy="340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5117332" y="3085410"/>
              <a:ext cx="510037" cy="3796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6200000" flipH="1">
              <a:off x="4465110" y="5035368"/>
              <a:ext cx="51003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730047" y="1640120"/>
              <a:ext cx="20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Gill Sans Light"/>
                </a:rPr>
                <a:t>BOLD response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75168" y="1640120"/>
              <a:ext cx="20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Gill Sans Light"/>
                </a:rPr>
                <a:t>stimulus function</a:t>
              </a:r>
            </a:p>
          </p:txBody>
        </p:sp>
      </p:grpSp>
      <p:pic>
        <p:nvPicPr>
          <p:cNvPr id="15" name="Picture 14" descr="aur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477" y="2059083"/>
            <a:ext cx="3219299" cy="294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5034" y="5290386"/>
            <a:ext cx="69501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which voxels correspond to </a:t>
            </a:r>
            <a:br>
              <a:rPr lang="en-US" sz="3400" dirty="0"/>
            </a:br>
            <a:r>
              <a:rPr lang="en-US" sz="3400" dirty="0"/>
              <a:t>the stimulus function?</a:t>
            </a:r>
          </a:p>
        </p:txBody>
      </p:sp>
      <p:pic>
        <p:nvPicPr>
          <p:cNvPr id="4" name="Picture 3" descr="spmPlot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650"/>
          <a:stretch>
            <a:fillRect/>
          </a:stretch>
        </p:blipFill>
        <p:spPr>
          <a:xfrm>
            <a:off x="457200" y="1509841"/>
            <a:ext cx="3832914" cy="1686372"/>
          </a:xfrm>
          <a:prstGeom prst="rect">
            <a:avLst/>
          </a:prstGeom>
        </p:spPr>
      </p:pic>
      <p:sp>
        <p:nvSpPr>
          <p:cNvPr id="8" name="TextBox 7"/>
          <p:cNvSpPr txBox="1">
            <a:spLocks/>
          </p:cNvSpPr>
          <p:nvPr/>
        </p:nvSpPr>
        <p:spPr>
          <a:xfrm>
            <a:off x="3630100" y="3780390"/>
            <a:ext cx="2272102" cy="718331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cs typeface="DTLNobel T Bold"/>
              </a:rPr>
              <a:t>linear model </a:t>
            </a:r>
            <a:br>
              <a:rPr lang="en-US" dirty="0">
                <a:cs typeface="DTLNobel T Bold"/>
              </a:rPr>
            </a:br>
            <a:r>
              <a:rPr lang="en-US" dirty="0">
                <a:cs typeface="DTLNobel T Bold"/>
              </a:rPr>
              <a:t>per voxel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H="1">
            <a:off x="3630100" y="3190233"/>
            <a:ext cx="340024" cy="340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117332" y="3085410"/>
            <a:ext cx="510037" cy="3796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4465110" y="5035368"/>
            <a:ext cx="51003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30047" y="1640120"/>
            <a:ext cx="20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Gill Sans Light"/>
              </a:rPr>
              <a:t>BOLD response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137525" y="1640120"/>
            <a:ext cx="3835276" cy="1220089"/>
            <a:chOff x="5137525" y="1640120"/>
            <a:chExt cx="3835276" cy="1220089"/>
          </a:xfrm>
        </p:grpSpPr>
        <p:pic>
          <p:nvPicPr>
            <p:cNvPr id="7" name="Picture 6" descr="stimFuncSPM2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525" y="2178382"/>
              <a:ext cx="3835276" cy="68182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75168" y="1640120"/>
              <a:ext cx="20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Gill Sans Light"/>
                </a:rPr>
                <a:t>stimulus function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562179" y="2009452"/>
            <a:ext cx="3055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DTLNobel T Condensed Regular"/>
                <a:cs typeface="DTLNobel T Condensed Regular"/>
              </a:rPr>
              <a:t>[model predictions]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35637" y="5922931"/>
            <a:ext cx="3677160" cy="50622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49653" y="5796497"/>
            <a:ext cx="3677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</a:rPr>
              <a:t>stimulus function?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25693" y="5799113"/>
            <a:ext cx="39614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+mj-lt"/>
              </a:rPr>
              <a:t>model predictions?</a:t>
            </a:r>
          </a:p>
        </p:txBody>
      </p:sp>
    </p:spTree>
    <p:extLst>
      <p:ext uri="{BB962C8B-B14F-4D97-AF65-F5344CB8AC3E}">
        <p14:creationId xmlns:p14="http://schemas.microsoft.com/office/powerpoint/2010/main" val="139884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90068" y="3115705"/>
            <a:ext cx="244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timulusFunctionsRas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14" y="2378787"/>
            <a:ext cx="6858423" cy="5435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pic>
        <p:nvPicPr>
          <p:cNvPr id="9" name="Picture 8" descr="stimulusFunction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14" y="2378787"/>
            <a:ext cx="6858703" cy="543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4031218"/>
            <a:ext cx="7967282" cy="3914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4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2721E-6 9.71548E-8 L -3.62721E-6 -0.17997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5034" y="5290386"/>
            <a:ext cx="69501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which voxels correspond to </a:t>
            </a:r>
            <a:br>
              <a:rPr lang="en-US" sz="3400" dirty="0"/>
            </a:br>
            <a:r>
              <a:rPr lang="en-US" sz="3400" dirty="0"/>
              <a:t>the stimulus function?</a:t>
            </a:r>
          </a:p>
        </p:txBody>
      </p:sp>
      <p:pic>
        <p:nvPicPr>
          <p:cNvPr id="4" name="Picture 3" descr="spmPlot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650"/>
          <a:stretch>
            <a:fillRect/>
          </a:stretch>
        </p:blipFill>
        <p:spPr>
          <a:xfrm>
            <a:off x="457200" y="1509841"/>
            <a:ext cx="3832914" cy="1686372"/>
          </a:xfrm>
          <a:prstGeom prst="rect">
            <a:avLst/>
          </a:prstGeom>
        </p:spPr>
      </p:pic>
      <p:sp>
        <p:nvSpPr>
          <p:cNvPr id="8" name="TextBox 7"/>
          <p:cNvSpPr txBox="1">
            <a:spLocks/>
          </p:cNvSpPr>
          <p:nvPr/>
        </p:nvSpPr>
        <p:spPr>
          <a:xfrm>
            <a:off x="3630100" y="3780390"/>
            <a:ext cx="2272102" cy="718331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cs typeface="DTLNobel T Bold"/>
              </a:rPr>
              <a:t>linear model </a:t>
            </a:r>
            <a:br>
              <a:rPr lang="en-US" dirty="0">
                <a:cs typeface="DTLNobel T Bold"/>
              </a:rPr>
            </a:br>
            <a:r>
              <a:rPr lang="en-US" dirty="0">
                <a:cs typeface="DTLNobel T Bold"/>
              </a:rPr>
              <a:t>per voxel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H="1">
            <a:off x="3630100" y="3190233"/>
            <a:ext cx="340024" cy="340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117332" y="3085410"/>
            <a:ext cx="510037" cy="3796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4465110" y="5035368"/>
            <a:ext cx="51003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30047" y="1640120"/>
            <a:ext cx="20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Gill Sans Light"/>
              </a:rPr>
              <a:t>BOLD response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62179" y="2009452"/>
            <a:ext cx="3055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DTLNobel T Condensed Regular"/>
                <a:cs typeface="DTLNobel T Condensed Regular"/>
              </a:rPr>
              <a:t>[model predictions]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80645" y="5922931"/>
            <a:ext cx="3677160" cy="50622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434235" y="5793764"/>
            <a:ext cx="39614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+mj-lt"/>
              </a:rPr>
              <a:t>model predictions?</a:t>
            </a:r>
          </a:p>
        </p:txBody>
      </p:sp>
      <p:pic>
        <p:nvPicPr>
          <p:cNvPr id="14" name="Picture 13" descr="stimulusFunctions.pdf">
            <a:extLst>
              <a:ext uri="{FF2B5EF4-FFF2-40B4-BE49-F238E27FC236}">
                <a16:creationId xmlns:a16="http://schemas.microsoft.com/office/drawing/2014/main" id="{C810B918-E6E6-3748-84B5-DF2678601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6" y="1347407"/>
            <a:ext cx="2592605" cy="20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5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/>
          <p:nvPr/>
        </p:nvGrpSpPr>
        <p:grpSpPr>
          <a:xfrm>
            <a:off x="518030" y="1790700"/>
            <a:ext cx="3703286" cy="4282049"/>
            <a:chOff x="518030" y="1790700"/>
            <a:chExt cx="3703286" cy="4282049"/>
          </a:xfrm>
        </p:grpSpPr>
        <p:sp>
          <p:nvSpPr>
            <p:cNvPr id="4" name="TextBox 3"/>
            <p:cNvSpPr txBox="1"/>
            <p:nvPr/>
          </p:nvSpPr>
          <p:spPr>
            <a:xfrm>
              <a:off x="889000" y="1790700"/>
              <a:ext cx="304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ACT-R</a:t>
              </a:r>
            </a:p>
          </p:txBody>
        </p:sp>
        <p:grpSp>
          <p:nvGrpSpPr>
            <p:cNvPr id="3" name="Group 30"/>
            <p:cNvGrpSpPr/>
            <p:nvPr/>
          </p:nvGrpSpPr>
          <p:grpSpPr>
            <a:xfrm>
              <a:off x="518030" y="2425407"/>
              <a:ext cx="3703286" cy="3647342"/>
              <a:chOff x="163087" y="-114317"/>
              <a:chExt cx="4997542" cy="4922044"/>
            </a:xfrm>
          </p:grpSpPr>
          <p:sp>
            <p:nvSpPr>
              <p:cNvPr id="12" name="Rectangle 2"/>
              <p:cNvSpPr>
                <a:spLocks noChangeArrowheads="1"/>
              </p:cNvSpPr>
              <p:nvPr/>
            </p:nvSpPr>
            <p:spPr bwMode="auto">
              <a:xfrm>
                <a:off x="163087" y="559815"/>
                <a:ext cx="4997542" cy="4247912"/>
              </a:xfrm>
              <a:prstGeom prst="rect">
                <a:avLst/>
              </a:prstGeom>
              <a:solidFill>
                <a:schemeClr val="lt1">
                  <a:alpha val="62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br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925215" y="771100"/>
                <a:ext cx="1124447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Manual</a:t>
                </a:r>
              </a:p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Control</a:t>
                </a:r>
              </a:p>
            </p:txBody>
          </p:sp>
          <p:sp>
            <p:nvSpPr>
              <p:cNvPr id="14" name="Rectangle 5"/>
              <p:cNvSpPr>
                <a:spLocks noChangeArrowheads="1"/>
              </p:cNvSpPr>
              <p:nvPr/>
            </p:nvSpPr>
            <p:spPr bwMode="auto">
              <a:xfrm>
                <a:off x="3798801" y="2520240"/>
                <a:ext cx="1124446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Imaginal</a:t>
                </a:r>
              </a:p>
            </p:txBody>
          </p:sp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362991" y="2457771"/>
                <a:ext cx="1124447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Declarative</a:t>
                </a:r>
              </a:p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Memory</a:t>
                </a:r>
              </a:p>
            </p:txBody>
          </p:sp>
          <p:sp>
            <p:nvSpPr>
              <p:cNvPr id="16" name="Rectangle 7"/>
              <p:cNvSpPr>
                <a:spLocks noChangeArrowheads="1"/>
              </p:cNvSpPr>
              <p:nvPr/>
            </p:nvSpPr>
            <p:spPr bwMode="auto">
              <a:xfrm>
                <a:off x="3236578" y="708631"/>
                <a:ext cx="1124447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>
                    <a:solidFill>
                      <a:srgbClr val="000000"/>
                    </a:solidFill>
                  </a:rPr>
                  <a:t>Visual</a:t>
                </a:r>
              </a:p>
              <a:p>
                <a:pPr algn="ctr">
                  <a:defRPr/>
                </a:pPr>
                <a:r>
                  <a:rPr lang="en-US" sz="1300">
                    <a:solidFill>
                      <a:srgbClr val="000000"/>
                    </a:solidFill>
                  </a:rPr>
                  <a:t>Perception</a:t>
                </a:r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2112131" y="3894564"/>
                <a:ext cx="1124447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Control</a:t>
                </a:r>
              </a:p>
              <a:p>
                <a:pPr algn="ctr">
                  <a:defRPr/>
                </a:pPr>
                <a:r>
                  <a:rPr lang="en-US" sz="1300" dirty="0">
                    <a:solidFill>
                      <a:srgbClr val="000000"/>
                    </a:solidFill>
                  </a:rPr>
                  <a:t>State</a:t>
                </a:r>
              </a:p>
            </p:txBody>
          </p:sp>
          <p:sp>
            <p:nvSpPr>
              <p:cNvPr id="18" name="Rectangle 9"/>
              <p:cNvSpPr>
                <a:spLocks noChangeArrowheads="1"/>
              </p:cNvSpPr>
              <p:nvPr/>
            </p:nvSpPr>
            <p:spPr bwMode="auto">
              <a:xfrm>
                <a:off x="2112131" y="2082955"/>
                <a:ext cx="1124447" cy="6871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r>
                  <a:rPr lang="en-US" sz="1300">
                    <a:solidFill>
                      <a:srgbClr val="000000"/>
                    </a:solidFill>
                  </a:rPr>
                  <a:t>Production</a:t>
                </a:r>
              </a:p>
              <a:p>
                <a:pPr algn="ctr">
                  <a:defRPr/>
                </a:pPr>
                <a:r>
                  <a:rPr lang="en-US" sz="1300">
                    <a:solidFill>
                      <a:srgbClr val="000000"/>
                    </a:solidFill>
                  </a:rPr>
                  <a:t>System</a:t>
                </a:r>
                <a:endParaRPr lang="en-US" sz="1300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2986701" y="1395793"/>
                <a:ext cx="312346" cy="687162"/>
              </a:xfrm>
              <a:custGeom>
                <a:avLst/>
                <a:gdLst/>
                <a:ahLst/>
                <a:cxnLst>
                  <a:cxn ang="0">
                    <a:pos x="0" y="528"/>
                  </a:cxn>
                  <a:cxn ang="0">
                    <a:pos x="96" y="240"/>
                  </a:cxn>
                  <a:cxn ang="0">
                    <a:pos x="432" y="0"/>
                  </a:cxn>
                </a:cxnLst>
                <a:rect l="0" t="0" r="r" b="b"/>
                <a:pathLst>
                  <a:path w="432" h="528">
                    <a:moveTo>
                      <a:pt x="0" y="528"/>
                    </a:moveTo>
                    <a:cubicBezTo>
                      <a:pt x="12" y="428"/>
                      <a:pt x="24" y="328"/>
                      <a:pt x="96" y="240"/>
                    </a:cubicBezTo>
                    <a:cubicBezTo>
                      <a:pt x="168" y="152"/>
                      <a:pt x="300" y="76"/>
                      <a:pt x="432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3236578" y="1458262"/>
                <a:ext cx="437285" cy="687162"/>
              </a:xfrm>
              <a:custGeom>
                <a:avLst/>
                <a:gdLst/>
                <a:ahLst/>
                <a:cxnLst>
                  <a:cxn ang="0">
                    <a:pos x="480" y="0"/>
                  </a:cxn>
                  <a:cxn ang="0">
                    <a:pos x="336" y="336"/>
                  </a:cxn>
                  <a:cxn ang="0">
                    <a:pos x="0" y="528"/>
                  </a:cxn>
                </a:cxnLst>
                <a:rect l="0" t="0" r="r" b="b"/>
                <a:pathLst>
                  <a:path w="480" h="528">
                    <a:moveTo>
                      <a:pt x="480" y="0"/>
                    </a:moveTo>
                    <a:cubicBezTo>
                      <a:pt x="448" y="124"/>
                      <a:pt x="416" y="248"/>
                      <a:pt x="336" y="336"/>
                    </a:cubicBezTo>
                    <a:cubicBezTo>
                      <a:pt x="256" y="424"/>
                      <a:pt x="128" y="476"/>
                      <a:pt x="0" y="528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21" name="Line 12"/>
              <p:cNvSpPr>
                <a:spLocks noChangeShapeType="1"/>
              </p:cNvSpPr>
              <p:nvPr/>
            </p:nvSpPr>
            <p:spPr bwMode="auto">
              <a:xfrm>
                <a:off x="2486946" y="2770117"/>
                <a:ext cx="0" cy="112444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  <p:sp>
            <p:nvSpPr>
              <p:cNvPr id="22" name="Line 13"/>
              <p:cNvSpPr>
                <a:spLocks noChangeShapeType="1"/>
              </p:cNvSpPr>
              <p:nvPr/>
            </p:nvSpPr>
            <p:spPr bwMode="auto">
              <a:xfrm>
                <a:off x="2861762" y="2770117"/>
                <a:ext cx="0" cy="112444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triangle" w="med" len="med"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1487438" y="2832586"/>
                <a:ext cx="687162" cy="187408"/>
              </a:xfrm>
              <a:custGeom>
                <a:avLst/>
                <a:gdLst/>
                <a:ahLst/>
                <a:cxnLst>
                  <a:cxn ang="0">
                    <a:pos x="528" y="0"/>
                  </a:cxn>
                  <a:cxn ang="0">
                    <a:pos x="336" y="192"/>
                  </a:cxn>
                  <a:cxn ang="0">
                    <a:pos x="0" y="240"/>
                  </a:cxn>
                </a:cxnLst>
                <a:rect l="0" t="0" r="r" b="b"/>
                <a:pathLst>
                  <a:path w="528" h="240">
                    <a:moveTo>
                      <a:pt x="528" y="0"/>
                    </a:moveTo>
                    <a:cubicBezTo>
                      <a:pt x="476" y="76"/>
                      <a:pt x="424" y="152"/>
                      <a:pt x="336" y="192"/>
                    </a:cubicBezTo>
                    <a:cubicBezTo>
                      <a:pt x="248" y="232"/>
                      <a:pt x="56" y="232"/>
                      <a:pt x="0" y="24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24" name="Line 15"/>
              <p:cNvSpPr>
                <a:spLocks noChangeShapeType="1"/>
              </p:cNvSpPr>
              <p:nvPr/>
            </p:nvSpPr>
            <p:spPr bwMode="auto">
              <a:xfrm flipV="1">
                <a:off x="1487438" y="2582709"/>
                <a:ext cx="624693" cy="31234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  <p:sp>
            <p:nvSpPr>
              <p:cNvPr id="25" name="Line 16"/>
              <p:cNvSpPr>
                <a:spLocks noChangeShapeType="1"/>
              </p:cNvSpPr>
              <p:nvPr/>
            </p:nvSpPr>
            <p:spPr bwMode="auto">
              <a:xfrm>
                <a:off x="3236578" y="2582709"/>
                <a:ext cx="562223" cy="31234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triangle" w="med" len="med"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3174108" y="2770117"/>
                <a:ext cx="624693" cy="249877"/>
              </a:xfrm>
              <a:custGeom>
                <a:avLst/>
                <a:gdLst/>
                <a:ahLst/>
                <a:cxnLst>
                  <a:cxn ang="0">
                    <a:pos x="480" y="192"/>
                  </a:cxn>
                  <a:cxn ang="0">
                    <a:pos x="144" y="144"/>
                  </a:cxn>
                  <a:cxn ang="0">
                    <a:pos x="0" y="0"/>
                  </a:cxn>
                </a:cxnLst>
                <a:rect l="0" t="0" r="r" b="b"/>
                <a:pathLst>
                  <a:path w="480" h="192">
                    <a:moveTo>
                      <a:pt x="480" y="192"/>
                    </a:moveTo>
                    <a:cubicBezTo>
                      <a:pt x="352" y="184"/>
                      <a:pt x="224" y="176"/>
                      <a:pt x="144" y="144"/>
                    </a:cubicBezTo>
                    <a:cubicBezTo>
                      <a:pt x="64" y="112"/>
                      <a:pt x="24" y="24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 type="triangle" w="med" len="med"/>
                <a:tailEnd type="non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27" name="Freeform 18"/>
              <p:cNvSpPr>
                <a:spLocks/>
              </p:cNvSpPr>
              <p:nvPr/>
            </p:nvSpPr>
            <p:spPr bwMode="auto">
              <a:xfrm>
                <a:off x="1612377" y="1458262"/>
                <a:ext cx="499754" cy="687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432"/>
                  </a:cxn>
                  <a:cxn ang="0">
                    <a:pos x="384" y="528"/>
                  </a:cxn>
                </a:cxnLst>
                <a:rect l="0" t="0" r="r" b="b"/>
                <a:pathLst>
                  <a:path w="384" h="528">
                    <a:moveTo>
                      <a:pt x="0" y="0"/>
                    </a:moveTo>
                    <a:cubicBezTo>
                      <a:pt x="16" y="172"/>
                      <a:pt x="32" y="344"/>
                      <a:pt x="96" y="432"/>
                    </a:cubicBezTo>
                    <a:cubicBezTo>
                      <a:pt x="160" y="520"/>
                      <a:pt x="336" y="512"/>
                      <a:pt x="384" y="528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28" name="Freeform 19"/>
              <p:cNvSpPr>
                <a:spLocks/>
              </p:cNvSpPr>
              <p:nvPr/>
            </p:nvSpPr>
            <p:spPr bwMode="auto">
              <a:xfrm>
                <a:off x="2049662" y="1458262"/>
                <a:ext cx="364404" cy="624693"/>
              </a:xfrm>
              <a:custGeom>
                <a:avLst/>
                <a:gdLst/>
                <a:ahLst/>
                <a:cxnLst>
                  <a:cxn ang="0">
                    <a:pos x="240" y="480"/>
                  </a:cxn>
                  <a:cxn ang="0">
                    <a:pos x="240" y="192"/>
                  </a:cxn>
                  <a:cxn ang="0">
                    <a:pos x="0" y="0"/>
                  </a:cxn>
                </a:cxnLst>
                <a:rect l="0" t="0" r="r" b="b"/>
                <a:pathLst>
                  <a:path w="280" h="480">
                    <a:moveTo>
                      <a:pt x="240" y="480"/>
                    </a:moveTo>
                    <a:cubicBezTo>
                      <a:pt x="260" y="376"/>
                      <a:pt x="280" y="272"/>
                      <a:pt x="240" y="192"/>
                    </a:cubicBezTo>
                    <a:cubicBezTo>
                      <a:pt x="200" y="112"/>
                      <a:pt x="100" y="56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9" charset="0"/>
                </a:endParaRPr>
              </a:p>
            </p:txBody>
          </p:sp>
          <p:sp>
            <p:nvSpPr>
              <p:cNvPr id="29" name="Line 20"/>
              <p:cNvSpPr>
                <a:spLocks noChangeShapeType="1"/>
              </p:cNvSpPr>
              <p:nvPr/>
            </p:nvSpPr>
            <p:spPr bwMode="auto">
              <a:xfrm flipV="1">
                <a:off x="1487439" y="-114317"/>
                <a:ext cx="0" cy="885417"/>
              </a:xfrm>
              <a:prstGeom prst="line">
                <a:avLst/>
              </a:prstGeom>
              <a:noFill/>
              <a:ln w="12700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  <p:sp>
            <p:nvSpPr>
              <p:cNvPr id="30" name="Line 21"/>
              <p:cNvSpPr>
                <a:spLocks noChangeShapeType="1"/>
              </p:cNvSpPr>
              <p:nvPr/>
            </p:nvSpPr>
            <p:spPr bwMode="auto">
              <a:xfrm flipV="1">
                <a:off x="3861271" y="-114317"/>
                <a:ext cx="0" cy="822948"/>
              </a:xfrm>
              <a:prstGeom prst="line">
                <a:avLst/>
              </a:prstGeom>
              <a:noFill/>
              <a:ln w="127000">
                <a:solidFill>
                  <a:srgbClr val="000000"/>
                </a:solidFill>
                <a:round/>
                <a:headEnd type="triangle" w="med" len="med"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</a:endParaRPr>
              </a:p>
            </p:txBody>
          </p:sp>
        </p:grpSp>
      </p:grpSp>
      <p:grpSp>
        <p:nvGrpSpPr>
          <p:cNvPr id="5" name="Group 47"/>
          <p:cNvGrpSpPr>
            <a:grpSpLocks noChangeAspect="1"/>
          </p:cNvGrpSpPr>
          <p:nvPr/>
        </p:nvGrpSpPr>
        <p:grpSpPr>
          <a:xfrm>
            <a:off x="3869267" y="1209040"/>
            <a:ext cx="4507230" cy="3801110"/>
            <a:chOff x="354189" y="2274711"/>
            <a:chExt cx="5008033" cy="422345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49" name="Freeform 48"/>
            <p:cNvSpPr>
              <a:spLocks noChangeAspect="1"/>
            </p:cNvSpPr>
            <p:nvPr/>
          </p:nvSpPr>
          <p:spPr>
            <a:xfrm>
              <a:off x="354189" y="2274711"/>
              <a:ext cx="4584700" cy="3245556"/>
            </a:xfrm>
            <a:custGeom>
              <a:avLst/>
              <a:gdLst>
                <a:gd name="connsiteX0" fmla="*/ 3294944 w 4584700"/>
                <a:gd name="connsiteY0" fmla="*/ 2288822 h 3245556"/>
                <a:gd name="connsiteX1" fmla="*/ 3405011 w 4584700"/>
                <a:gd name="connsiteY1" fmla="*/ 2229556 h 3245556"/>
                <a:gd name="connsiteX2" fmla="*/ 3515078 w 4584700"/>
                <a:gd name="connsiteY2" fmla="*/ 2254956 h 3245556"/>
                <a:gd name="connsiteX3" fmla="*/ 3667478 w 4584700"/>
                <a:gd name="connsiteY3" fmla="*/ 2204156 h 3245556"/>
                <a:gd name="connsiteX4" fmla="*/ 3718278 w 4584700"/>
                <a:gd name="connsiteY4" fmla="*/ 2085622 h 3245556"/>
                <a:gd name="connsiteX5" fmla="*/ 3701344 w 4584700"/>
                <a:gd name="connsiteY5" fmla="*/ 2000956 h 3245556"/>
                <a:gd name="connsiteX6" fmla="*/ 3794478 w 4584700"/>
                <a:gd name="connsiteY6" fmla="*/ 2000956 h 3245556"/>
                <a:gd name="connsiteX7" fmla="*/ 3862211 w 4584700"/>
                <a:gd name="connsiteY7" fmla="*/ 1941689 h 3245556"/>
                <a:gd name="connsiteX8" fmla="*/ 3870678 w 4584700"/>
                <a:gd name="connsiteY8" fmla="*/ 1840089 h 3245556"/>
                <a:gd name="connsiteX9" fmla="*/ 3913011 w 4584700"/>
                <a:gd name="connsiteY9" fmla="*/ 1890889 h 3245556"/>
                <a:gd name="connsiteX10" fmla="*/ 4023078 w 4584700"/>
                <a:gd name="connsiteY10" fmla="*/ 1857022 h 3245556"/>
                <a:gd name="connsiteX11" fmla="*/ 4031544 w 4584700"/>
                <a:gd name="connsiteY11" fmla="*/ 1730022 h 3245556"/>
                <a:gd name="connsiteX12" fmla="*/ 4031544 w 4584700"/>
                <a:gd name="connsiteY12" fmla="*/ 1662289 h 3245556"/>
                <a:gd name="connsiteX13" fmla="*/ 4175478 w 4584700"/>
                <a:gd name="connsiteY13" fmla="*/ 1594556 h 3245556"/>
                <a:gd name="connsiteX14" fmla="*/ 4268611 w 4584700"/>
                <a:gd name="connsiteY14" fmla="*/ 1450622 h 3245556"/>
                <a:gd name="connsiteX15" fmla="*/ 4285544 w 4584700"/>
                <a:gd name="connsiteY15" fmla="*/ 1306689 h 3245556"/>
                <a:gd name="connsiteX16" fmla="*/ 4234744 w 4584700"/>
                <a:gd name="connsiteY16" fmla="*/ 1230489 h 3245556"/>
                <a:gd name="connsiteX17" fmla="*/ 4353278 w 4584700"/>
                <a:gd name="connsiteY17" fmla="*/ 1264356 h 3245556"/>
                <a:gd name="connsiteX18" fmla="*/ 4539544 w 4584700"/>
                <a:gd name="connsiteY18" fmla="*/ 1188156 h 3245556"/>
                <a:gd name="connsiteX19" fmla="*/ 4564944 w 4584700"/>
                <a:gd name="connsiteY19" fmla="*/ 1052689 h 3245556"/>
                <a:gd name="connsiteX20" fmla="*/ 4421011 w 4584700"/>
                <a:gd name="connsiteY20" fmla="*/ 747889 h 3245556"/>
                <a:gd name="connsiteX21" fmla="*/ 4200878 w 4584700"/>
                <a:gd name="connsiteY21" fmla="*/ 493889 h 3245556"/>
                <a:gd name="connsiteX22" fmla="*/ 4073878 w 4584700"/>
                <a:gd name="connsiteY22" fmla="*/ 646289 h 3245556"/>
                <a:gd name="connsiteX23" fmla="*/ 4048478 w 4584700"/>
                <a:gd name="connsiteY23" fmla="*/ 807156 h 3245556"/>
                <a:gd name="connsiteX24" fmla="*/ 4006144 w 4584700"/>
                <a:gd name="connsiteY24" fmla="*/ 663222 h 3245556"/>
                <a:gd name="connsiteX25" fmla="*/ 4073878 w 4584700"/>
                <a:gd name="connsiteY25" fmla="*/ 443089 h 3245556"/>
                <a:gd name="connsiteX26" fmla="*/ 3913011 w 4584700"/>
                <a:gd name="connsiteY26" fmla="*/ 307622 h 3245556"/>
                <a:gd name="connsiteX27" fmla="*/ 3769078 w 4584700"/>
                <a:gd name="connsiteY27" fmla="*/ 349956 h 3245556"/>
                <a:gd name="connsiteX28" fmla="*/ 3709811 w 4584700"/>
                <a:gd name="connsiteY28" fmla="*/ 197556 h 3245556"/>
                <a:gd name="connsiteX29" fmla="*/ 3633611 w 4584700"/>
                <a:gd name="connsiteY29" fmla="*/ 62089 h 3245556"/>
                <a:gd name="connsiteX30" fmla="*/ 3515078 w 4584700"/>
                <a:gd name="connsiteY30" fmla="*/ 36689 h 3245556"/>
                <a:gd name="connsiteX31" fmla="*/ 3472744 w 4584700"/>
                <a:gd name="connsiteY31" fmla="*/ 282222 h 3245556"/>
                <a:gd name="connsiteX32" fmla="*/ 3565878 w 4584700"/>
                <a:gd name="connsiteY32" fmla="*/ 460022 h 3245556"/>
                <a:gd name="connsiteX33" fmla="*/ 3481211 w 4584700"/>
                <a:gd name="connsiteY33" fmla="*/ 646289 h 3245556"/>
                <a:gd name="connsiteX34" fmla="*/ 3481211 w 4584700"/>
                <a:gd name="connsiteY34" fmla="*/ 807156 h 3245556"/>
                <a:gd name="connsiteX35" fmla="*/ 3388078 w 4584700"/>
                <a:gd name="connsiteY35" fmla="*/ 790222 h 3245556"/>
                <a:gd name="connsiteX36" fmla="*/ 3269544 w 4584700"/>
                <a:gd name="connsiteY36" fmla="*/ 832556 h 3245556"/>
                <a:gd name="connsiteX37" fmla="*/ 3371144 w 4584700"/>
                <a:gd name="connsiteY37" fmla="*/ 697089 h 3245556"/>
                <a:gd name="connsiteX38" fmla="*/ 3438878 w 4584700"/>
                <a:gd name="connsiteY38" fmla="*/ 544689 h 3245556"/>
                <a:gd name="connsiteX39" fmla="*/ 3438878 w 4584700"/>
                <a:gd name="connsiteY39" fmla="*/ 231422 h 3245556"/>
                <a:gd name="connsiteX40" fmla="*/ 3371144 w 4584700"/>
                <a:gd name="connsiteY40" fmla="*/ 112889 h 3245556"/>
                <a:gd name="connsiteX41" fmla="*/ 3345744 w 4584700"/>
                <a:gd name="connsiteY41" fmla="*/ 11289 h 3245556"/>
                <a:gd name="connsiteX42" fmla="*/ 3167944 w 4584700"/>
                <a:gd name="connsiteY42" fmla="*/ 87489 h 3245556"/>
                <a:gd name="connsiteX43" fmla="*/ 3218744 w 4584700"/>
                <a:gd name="connsiteY43" fmla="*/ 316089 h 3245556"/>
                <a:gd name="connsiteX44" fmla="*/ 3151011 w 4584700"/>
                <a:gd name="connsiteY44" fmla="*/ 493889 h 3245556"/>
                <a:gd name="connsiteX45" fmla="*/ 3201811 w 4584700"/>
                <a:gd name="connsiteY45" fmla="*/ 324556 h 3245556"/>
                <a:gd name="connsiteX46" fmla="*/ 3032478 w 4584700"/>
                <a:gd name="connsiteY46" fmla="*/ 121356 h 3245556"/>
                <a:gd name="connsiteX47" fmla="*/ 2778478 w 4584700"/>
                <a:gd name="connsiteY47" fmla="*/ 129822 h 3245556"/>
                <a:gd name="connsiteX48" fmla="*/ 2566811 w 4584700"/>
                <a:gd name="connsiteY48" fmla="*/ 129822 h 3245556"/>
                <a:gd name="connsiteX49" fmla="*/ 2490611 w 4584700"/>
                <a:gd name="connsiteY49" fmla="*/ 282222 h 3245556"/>
                <a:gd name="connsiteX50" fmla="*/ 2575278 w 4584700"/>
                <a:gd name="connsiteY50" fmla="*/ 358422 h 3245556"/>
                <a:gd name="connsiteX51" fmla="*/ 2575278 w 4584700"/>
                <a:gd name="connsiteY51" fmla="*/ 646289 h 3245556"/>
                <a:gd name="connsiteX52" fmla="*/ 2490611 w 4584700"/>
                <a:gd name="connsiteY52" fmla="*/ 400756 h 3245556"/>
                <a:gd name="connsiteX53" fmla="*/ 2414411 w 4584700"/>
                <a:gd name="connsiteY53" fmla="*/ 299156 h 3245556"/>
                <a:gd name="connsiteX54" fmla="*/ 2380544 w 4584700"/>
                <a:gd name="connsiteY54" fmla="*/ 214489 h 3245556"/>
                <a:gd name="connsiteX55" fmla="*/ 2143478 w 4584700"/>
                <a:gd name="connsiteY55" fmla="*/ 248356 h 3245556"/>
                <a:gd name="connsiteX56" fmla="*/ 1931811 w 4584700"/>
                <a:gd name="connsiteY56" fmla="*/ 206022 h 3245556"/>
                <a:gd name="connsiteX57" fmla="*/ 1694744 w 4584700"/>
                <a:gd name="connsiteY57" fmla="*/ 366889 h 3245556"/>
                <a:gd name="connsiteX58" fmla="*/ 1423811 w 4584700"/>
                <a:gd name="connsiteY58" fmla="*/ 527756 h 3245556"/>
                <a:gd name="connsiteX59" fmla="*/ 1262944 w 4584700"/>
                <a:gd name="connsiteY59" fmla="*/ 570089 h 3245556"/>
                <a:gd name="connsiteX60" fmla="*/ 881944 w 4584700"/>
                <a:gd name="connsiteY60" fmla="*/ 807156 h 3245556"/>
                <a:gd name="connsiteX61" fmla="*/ 949678 w 4584700"/>
                <a:gd name="connsiteY61" fmla="*/ 1061156 h 3245556"/>
                <a:gd name="connsiteX62" fmla="*/ 856544 w 4584700"/>
                <a:gd name="connsiteY62" fmla="*/ 1018822 h 3245556"/>
                <a:gd name="connsiteX63" fmla="*/ 611011 w 4584700"/>
                <a:gd name="connsiteY63" fmla="*/ 1035756 h 3245556"/>
                <a:gd name="connsiteX64" fmla="*/ 500944 w 4584700"/>
                <a:gd name="connsiteY64" fmla="*/ 1179689 h 3245556"/>
                <a:gd name="connsiteX65" fmla="*/ 382411 w 4584700"/>
                <a:gd name="connsiteY65" fmla="*/ 1332089 h 3245556"/>
                <a:gd name="connsiteX66" fmla="*/ 458611 w 4584700"/>
                <a:gd name="connsiteY66" fmla="*/ 1526822 h 3245556"/>
                <a:gd name="connsiteX67" fmla="*/ 289278 w 4584700"/>
                <a:gd name="connsiteY67" fmla="*/ 1509889 h 3245556"/>
                <a:gd name="connsiteX68" fmla="*/ 162278 w 4584700"/>
                <a:gd name="connsiteY68" fmla="*/ 1730022 h 3245556"/>
                <a:gd name="connsiteX69" fmla="*/ 196144 w 4584700"/>
                <a:gd name="connsiteY69" fmla="*/ 1831622 h 3245556"/>
                <a:gd name="connsiteX70" fmla="*/ 441678 w 4584700"/>
                <a:gd name="connsiteY70" fmla="*/ 1814689 h 3245556"/>
                <a:gd name="connsiteX71" fmla="*/ 145344 w 4584700"/>
                <a:gd name="connsiteY71" fmla="*/ 1882422 h 3245556"/>
                <a:gd name="connsiteX72" fmla="*/ 52211 w 4584700"/>
                <a:gd name="connsiteY72" fmla="*/ 2068689 h 3245556"/>
                <a:gd name="connsiteX73" fmla="*/ 9878 w 4584700"/>
                <a:gd name="connsiteY73" fmla="*/ 2187222 h 3245556"/>
                <a:gd name="connsiteX74" fmla="*/ 111478 w 4584700"/>
                <a:gd name="connsiteY74" fmla="*/ 2238022 h 3245556"/>
                <a:gd name="connsiteX75" fmla="*/ 297744 w 4584700"/>
                <a:gd name="connsiteY75" fmla="*/ 2356556 h 3245556"/>
                <a:gd name="connsiteX76" fmla="*/ 390878 w 4584700"/>
                <a:gd name="connsiteY76" fmla="*/ 2449689 h 3245556"/>
                <a:gd name="connsiteX77" fmla="*/ 611011 w 4584700"/>
                <a:gd name="connsiteY77" fmla="*/ 2492022 h 3245556"/>
                <a:gd name="connsiteX78" fmla="*/ 644878 w 4584700"/>
                <a:gd name="connsiteY78" fmla="*/ 2593622 h 3245556"/>
                <a:gd name="connsiteX79" fmla="*/ 771878 w 4584700"/>
                <a:gd name="connsiteY79" fmla="*/ 2712156 h 3245556"/>
                <a:gd name="connsiteX80" fmla="*/ 560211 w 4584700"/>
                <a:gd name="connsiteY80" fmla="*/ 2593622 h 3245556"/>
                <a:gd name="connsiteX81" fmla="*/ 373944 w 4584700"/>
                <a:gd name="connsiteY81" fmla="*/ 2525889 h 3245556"/>
                <a:gd name="connsiteX82" fmla="*/ 331611 w 4584700"/>
                <a:gd name="connsiteY82" fmla="*/ 2441222 h 3245556"/>
                <a:gd name="connsiteX83" fmla="*/ 187678 w 4584700"/>
                <a:gd name="connsiteY83" fmla="*/ 2322689 h 3245556"/>
                <a:gd name="connsiteX84" fmla="*/ 69144 w 4584700"/>
                <a:gd name="connsiteY84" fmla="*/ 2365022 h 3245556"/>
                <a:gd name="connsiteX85" fmla="*/ 162278 w 4584700"/>
                <a:gd name="connsiteY85" fmla="*/ 2602089 h 3245556"/>
                <a:gd name="connsiteX86" fmla="*/ 77611 w 4584700"/>
                <a:gd name="connsiteY86" fmla="*/ 2686756 h 3245556"/>
                <a:gd name="connsiteX87" fmla="*/ 60678 w 4584700"/>
                <a:gd name="connsiteY87" fmla="*/ 2813756 h 3245556"/>
                <a:gd name="connsiteX88" fmla="*/ 263878 w 4584700"/>
                <a:gd name="connsiteY88" fmla="*/ 2847622 h 3245556"/>
                <a:gd name="connsiteX89" fmla="*/ 331611 w 4584700"/>
                <a:gd name="connsiteY89" fmla="*/ 2788356 h 3245556"/>
                <a:gd name="connsiteX90" fmla="*/ 475544 w 4584700"/>
                <a:gd name="connsiteY90" fmla="*/ 2796822 h 3245556"/>
                <a:gd name="connsiteX91" fmla="*/ 340078 w 4584700"/>
                <a:gd name="connsiteY91" fmla="*/ 2839156 h 3245556"/>
                <a:gd name="connsiteX92" fmla="*/ 187678 w 4584700"/>
                <a:gd name="connsiteY92" fmla="*/ 2915356 h 3245556"/>
                <a:gd name="connsiteX93" fmla="*/ 306211 w 4584700"/>
                <a:gd name="connsiteY93" fmla="*/ 3118556 h 3245556"/>
                <a:gd name="connsiteX94" fmla="*/ 721078 w 4584700"/>
                <a:gd name="connsiteY94" fmla="*/ 3194756 h 3245556"/>
                <a:gd name="connsiteX95" fmla="*/ 619478 w 4584700"/>
                <a:gd name="connsiteY95" fmla="*/ 3059289 h 3245556"/>
                <a:gd name="connsiteX96" fmla="*/ 873478 w 4584700"/>
                <a:gd name="connsiteY96" fmla="*/ 3076222 h 3245556"/>
                <a:gd name="connsiteX97" fmla="*/ 1017411 w 4584700"/>
                <a:gd name="connsiteY97" fmla="*/ 3220156 h 3245556"/>
                <a:gd name="connsiteX98" fmla="*/ 1237544 w 4584700"/>
                <a:gd name="connsiteY98" fmla="*/ 3228622 h 3245556"/>
                <a:gd name="connsiteX99" fmla="*/ 1483078 w 4584700"/>
                <a:gd name="connsiteY99" fmla="*/ 3194756 h 3245556"/>
                <a:gd name="connsiteX100" fmla="*/ 1677811 w 4584700"/>
                <a:gd name="connsiteY100" fmla="*/ 3127022 h 3245556"/>
                <a:gd name="connsiteX101" fmla="*/ 1855611 w 4584700"/>
                <a:gd name="connsiteY101" fmla="*/ 3059289 h 3245556"/>
                <a:gd name="connsiteX102" fmla="*/ 1897944 w 4584700"/>
                <a:gd name="connsiteY102" fmla="*/ 2796822 h 3245556"/>
                <a:gd name="connsiteX103" fmla="*/ 1542344 w 4584700"/>
                <a:gd name="connsiteY103" fmla="*/ 2568222 h 3245556"/>
                <a:gd name="connsiteX104" fmla="*/ 1373011 w 4584700"/>
                <a:gd name="connsiteY104" fmla="*/ 2221089 h 3245556"/>
                <a:gd name="connsiteX105" fmla="*/ 1762478 w 4584700"/>
                <a:gd name="connsiteY105" fmla="*/ 1899356 h 3245556"/>
                <a:gd name="connsiteX106" fmla="*/ 2295878 w 4584700"/>
                <a:gd name="connsiteY106" fmla="*/ 1670756 h 3245556"/>
                <a:gd name="connsiteX107" fmla="*/ 2795411 w 4584700"/>
                <a:gd name="connsiteY107" fmla="*/ 1645356 h 3245556"/>
                <a:gd name="connsiteX108" fmla="*/ 2930878 w 4584700"/>
                <a:gd name="connsiteY108" fmla="*/ 1780822 h 3245556"/>
                <a:gd name="connsiteX109" fmla="*/ 2803878 w 4584700"/>
                <a:gd name="connsiteY109" fmla="*/ 1975556 h 3245556"/>
                <a:gd name="connsiteX110" fmla="*/ 2812344 w 4584700"/>
                <a:gd name="connsiteY110" fmla="*/ 2009422 h 3245556"/>
                <a:gd name="connsiteX111" fmla="*/ 2990144 w 4584700"/>
                <a:gd name="connsiteY111" fmla="*/ 1975556 h 3245556"/>
                <a:gd name="connsiteX112" fmla="*/ 2973211 w 4584700"/>
                <a:gd name="connsiteY112" fmla="*/ 2085622 h 3245556"/>
                <a:gd name="connsiteX113" fmla="*/ 3201811 w 4584700"/>
                <a:gd name="connsiteY113" fmla="*/ 2102556 h 3245556"/>
                <a:gd name="connsiteX114" fmla="*/ 3210278 w 4584700"/>
                <a:gd name="connsiteY114" fmla="*/ 2263422 h 3245556"/>
                <a:gd name="connsiteX115" fmla="*/ 3294944 w 4584700"/>
                <a:gd name="connsiteY115" fmla="*/ 2288822 h 324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4584700" h="3245556">
                  <a:moveTo>
                    <a:pt x="3294944" y="2288822"/>
                  </a:moveTo>
                  <a:cubicBezTo>
                    <a:pt x="3327399" y="2283178"/>
                    <a:pt x="3368322" y="2235200"/>
                    <a:pt x="3405011" y="2229556"/>
                  </a:cubicBezTo>
                  <a:cubicBezTo>
                    <a:pt x="3441700" y="2223912"/>
                    <a:pt x="3471334" y="2259189"/>
                    <a:pt x="3515078" y="2254956"/>
                  </a:cubicBezTo>
                  <a:cubicBezTo>
                    <a:pt x="3558822" y="2250723"/>
                    <a:pt x="3633611" y="2232378"/>
                    <a:pt x="3667478" y="2204156"/>
                  </a:cubicBezTo>
                  <a:cubicBezTo>
                    <a:pt x="3701345" y="2175934"/>
                    <a:pt x="3712634" y="2119489"/>
                    <a:pt x="3718278" y="2085622"/>
                  </a:cubicBezTo>
                  <a:cubicBezTo>
                    <a:pt x="3723922" y="2051755"/>
                    <a:pt x="3688644" y="2015067"/>
                    <a:pt x="3701344" y="2000956"/>
                  </a:cubicBezTo>
                  <a:cubicBezTo>
                    <a:pt x="3714044" y="1986845"/>
                    <a:pt x="3767667" y="2010834"/>
                    <a:pt x="3794478" y="2000956"/>
                  </a:cubicBezTo>
                  <a:cubicBezTo>
                    <a:pt x="3821289" y="1991078"/>
                    <a:pt x="3849511" y="1968500"/>
                    <a:pt x="3862211" y="1941689"/>
                  </a:cubicBezTo>
                  <a:cubicBezTo>
                    <a:pt x="3874911" y="1914878"/>
                    <a:pt x="3862211" y="1848556"/>
                    <a:pt x="3870678" y="1840089"/>
                  </a:cubicBezTo>
                  <a:cubicBezTo>
                    <a:pt x="3879145" y="1831622"/>
                    <a:pt x="3887611" y="1888067"/>
                    <a:pt x="3913011" y="1890889"/>
                  </a:cubicBezTo>
                  <a:cubicBezTo>
                    <a:pt x="3938411" y="1893711"/>
                    <a:pt x="4003323" y="1883833"/>
                    <a:pt x="4023078" y="1857022"/>
                  </a:cubicBezTo>
                  <a:cubicBezTo>
                    <a:pt x="4042833" y="1830211"/>
                    <a:pt x="4030133" y="1762477"/>
                    <a:pt x="4031544" y="1730022"/>
                  </a:cubicBezTo>
                  <a:cubicBezTo>
                    <a:pt x="4032955" y="1697567"/>
                    <a:pt x="4007555" y="1684867"/>
                    <a:pt x="4031544" y="1662289"/>
                  </a:cubicBezTo>
                  <a:cubicBezTo>
                    <a:pt x="4055533" y="1639711"/>
                    <a:pt x="4135967" y="1629834"/>
                    <a:pt x="4175478" y="1594556"/>
                  </a:cubicBezTo>
                  <a:cubicBezTo>
                    <a:pt x="4214989" y="1559278"/>
                    <a:pt x="4250267" y="1498600"/>
                    <a:pt x="4268611" y="1450622"/>
                  </a:cubicBezTo>
                  <a:cubicBezTo>
                    <a:pt x="4286955" y="1402644"/>
                    <a:pt x="4291188" y="1343378"/>
                    <a:pt x="4285544" y="1306689"/>
                  </a:cubicBezTo>
                  <a:cubicBezTo>
                    <a:pt x="4279900" y="1270000"/>
                    <a:pt x="4223455" y="1237544"/>
                    <a:pt x="4234744" y="1230489"/>
                  </a:cubicBezTo>
                  <a:cubicBezTo>
                    <a:pt x="4246033" y="1223434"/>
                    <a:pt x="4302478" y="1271412"/>
                    <a:pt x="4353278" y="1264356"/>
                  </a:cubicBezTo>
                  <a:cubicBezTo>
                    <a:pt x="4404078" y="1257301"/>
                    <a:pt x="4504266" y="1223434"/>
                    <a:pt x="4539544" y="1188156"/>
                  </a:cubicBezTo>
                  <a:cubicBezTo>
                    <a:pt x="4574822" y="1152878"/>
                    <a:pt x="4584700" y="1126067"/>
                    <a:pt x="4564944" y="1052689"/>
                  </a:cubicBezTo>
                  <a:cubicBezTo>
                    <a:pt x="4545189" y="979311"/>
                    <a:pt x="4481689" y="841022"/>
                    <a:pt x="4421011" y="747889"/>
                  </a:cubicBezTo>
                  <a:cubicBezTo>
                    <a:pt x="4360333" y="654756"/>
                    <a:pt x="4258733" y="510822"/>
                    <a:pt x="4200878" y="493889"/>
                  </a:cubicBezTo>
                  <a:cubicBezTo>
                    <a:pt x="4143023" y="476956"/>
                    <a:pt x="4099278" y="594078"/>
                    <a:pt x="4073878" y="646289"/>
                  </a:cubicBezTo>
                  <a:cubicBezTo>
                    <a:pt x="4048478" y="698500"/>
                    <a:pt x="4059767" y="804334"/>
                    <a:pt x="4048478" y="807156"/>
                  </a:cubicBezTo>
                  <a:cubicBezTo>
                    <a:pt x="4037189" y="809978"/>
                    <a:pt x="4001911" y="723900"/>
                    <a:pt x="4006144" y="663222"/>
                  </a:cubicBezTo>
                  <a:cubicBezTo>
                    <a:pt x="4010377" y="602544"/>
                    <a:pt x="4089400" y="502356"/>
                    <a:pt x="4073878" y="443089"/>
                  </a:cubicBezTo>
                  <a:cubicBezTo>
                    <a:pt x="4058356" y="383822"/>
                    <a:pt x="3963811" y="323144"/>
                    <a:pt x="3913011" y="307622"/>
                  </a:cubicBezTo>
                  <a:cubicBezTo>
                    <a:pt x="3862211" y="292100"/>
                    <a:pt x="3802945" y="368300"/>
                    <a:pt x="3769078" y="349956"/>
                  </a:cubicBezTo>
                  <a:cubicBezTo>
                    <a:pt x="3735211" y="331612"/>
                    <a:pt x="3732389" y="245534"/>
                    <a:pt x="3709811" y="197556"/>
                  </a:cubicBezTo>
                  <a:cubicBezTo>
                    <a:pt x="3687233" y="149578"/>
                    <a:pt x="3666066" y="88900"/>
                    <a:pt x="3633611" y="62089"/>
                  </a:cubicBezTo>
                  <a:cubicBezTo>
                    <a:pt x="3601156" y="35278"/>
                    <a:pt x="3541889" y="0"/>
                    <a:pt x="3515078" y="36689"/>
                  </a:cubicBezTo>
                  <a:cubicBezTo>
                    <a:pt x="3488267" y="73378"/>
                    <a:pt x="3464277" y="211667"/>
                    <a:pt x="3472744" y="282222"/>
                  </a:cubicBezTo>
                  <a:cubicBezTo>
                    <a:pt x="3481211" y="352778"/>
                    <a:pt x="3564467" y="399344"/>
                    <a:pt x="3565878" y="460022"/>
                  </a:cubicBezTo>
                  <a:cubicBezTo>
                    <a:pt x="3567289" y="520700"/>
                    <a:pt x="3495322" y="588433"/>
                    <a:pt x="3481211" y="646289"/>
                  </a:cubicBezTo>
                  <a:cubicBezTo>
                    <a:pt x="3467100" y="704145"/>
                    <a:pt x="3496733" y="783167"/>
                    <a:pt x="3481211" y="807156"/>
                  </a:cubicBezTo>
                  <a:cubicBezTo>
                    <a:pt x="3465689" y="831145"/>
                    <a:pt x="3423356" y="785989"/>
                    <a:pt x="3388078" y="790222"/>
                  </a:cubicBezTo>
                  <a:cubicBezTo>
                    <a:pt x="3352800" y="794455"/>
                    <a:pt x="3272366" y="848078"/>
                    <a:pt x="3269544" y="832556"/>
                  </a:cubicBezTo>
                  <a:cubicBezTo>
                    <a:pt x="3266722" y="817034"/>
                    <a:pt x="3342922" y="745067"/>
                    <a:pt x="3371144" y="697089"/>
                  </a:cubicBezTo>
                  <a:cubicBezTo>
                    <a:pt x="3399366" y="649111"/>
                    <a:pt x="3427589" y="622300"/>
                    <a:pt x="3438878" y="544689"/>
                  </a:cubicBezTo>
                  <a:cubicBezTo>
                    <a:pt x="3450167" y="467078"/>
                    <a:pt x="3450167" y="303389"/>
                    <a:pt x="3438878" y="231422"/>
                  </a:cubicBezTo>
                  <a:cubicBezTo>
                    <a:pt x="3427589" y="159455"/>
                    <a:pt x="3386666" y="149578"/>
                    <a:pt x="3371144" y="112889"/>
                  </a:cubicBezTo>
                  <a:cubicBezTo>
                    <a:pt x="3355622" y="76200"/>
                    <a:pt x="3379611" y="15522"/>
                    <a:pt x="3345744" y="11289"/>
                  </a:cubicBezTo>
                  <a:cubicBezTo>
                    <a:pt x="3311877" y="7056"/>
                    <a:pt x="3189111" y="36689"/>
                    <a:pt x="3167944" y="87489"/>
                  </a:cubicBezTo>
                  <a:cubicBezTo>
                    <a:pt x="3146777" y="138289"/>
                    <a:pt x="3221566" y="248356"/>
                    <a:pt x="3218744" y="316089"/>
                  </a:cubicBezTo>
                  <a:cubicBezTo>
                    <a:pt x="3215922" y="383822"/>
                    <a:pt x="3153833" y="492478"/>
                    <a:pt x="3151011" y="493889"/>
                  </a:cubicBezTo>
                  <a:cubicBezTo>
                    <a:pt x="3148189" y="495300"/>
                    <a:pt x="3221566" y="386645"/>
                    <a:pt x="3201811" y="324556"/>
                  </a:cubicBezTo>
                  <a:cubicBezTo>
                    <a:pt x="3182056" y="262467"/>
                    <a:pt x="3103034" y="153812"/>
                    <a:pt x="3032478" y="121356"/>
                  </a:cubicBezTo>
                  <a:cubicBezTo>
                    <a:pt x="2961923" y="88900"/>
                    <a:pt x="2856089" y="128411"/>
                    <a:pt x="2778478" y="129822"/>
                  </a:cubicBezTo>
                  <a:cubicBezTo>
                    <a:pt x="2700867" y="131233"/>
                    <a:pt x="2614789" y="104422"/>
                    <a:pt x="2566811" y="129822"/>
                  </a:cubicBezTo>
                  <a:cubicBezTo>
                    <a:pt x="2518833" y="155222"/>
                    <a:pt x="2489200" y="244122"/>
                    <a:pt x="2490611" y="282222"/>
                  </a:cubicBezTo>
                  <a:cubicBezTo>
                    <a:pt x="2492022" y="320322"/>
                    <a:pt x="2561167" y="297744"/>
                    <a:pt x="2575278" y="358422"/>
                  </a:cubicBezTo>
                  <a:cubicBezTo>
                    <a:pt x="2589389" y="419100"/>
                    <a:pt x="2589389" y="639233"/>
                    <a:pt x="2575278" y="646289"/>
                  </a:cubicBezTo>
                  <a:cubicBezTo>
                    <a:pt x="2561167" y="653345"/>
                    <a:pt x="2517422" y="458612"/>
                    <a:pt x="2490611" y="400756"/>
                  </a:cubicBezTo>
                  <a:cubicBezTo>
                    <a:pt x="2463800" y="342901"/>
                    <a:pt x="2432755" y="330200"/>
                    <a:pt x="2414411" y="299156"/>
                  </a:cubicBezTo>
                  <a:cubicBezTo>
                    <a:pt x="2396067" y="268112"/>
                    <a:pt x="2425700" y="222956"/>
                    <a:pt x="2380544" y="214489"/>
                  </a:cubicBezTo>
                  <a:cubicBezTo>
                    <a:pt x="2335389" y="206022"/>
                    <a:pt x="2218267" y="249767"/>
                    <a:pt x="2143478" y="248356"/>
                  </a:cubicBezTo>
                  <a:cubicBezTo>
                    <a:pt x="2068689" y="246945"/>
                    <a:pt x="2006600" y="186267"/>
                    <a:pt x="1931811" y="206022"/>
                  </a:cubicBezTo>
                  <a:cubicBezTo>
                    <a:pt x="1857022" y="225777"/>
                    <a:pt x="1779411" y="313267"/>
                    <a:pt x="1694744" y="366889"/>
                  </a:cubicBezTo>
                  <a:cubicBezTo>
                    <a:pt x="1610077" y="420511"/>
                    <a:pt x="1495778" y="493889"/>
                    <a:pt x="1423811" y="527756"/>
                  </a:cubicBezTo>
                  <a:cubicBezTo>
                    <a:pt x="1351844" y="561623"/>
                    <a:pt x="1353255" y="523522"/>
                    <a:pt x="1262944" y="570089"/>
                  </a:cubicBezTo>
                  <a:cubicBezTo>
                    <a:pt x="1172633" y="616656"/>
                    <a:pt x="934155" y="725312"/>
                    <a:pt x="881944" y="807156"/>
                  </a:cubicBezTo>
                  <a:cubicBezTo>
                    <a:pt x="829733" y="889001"/>
                    <a:pt x="953911" y="1025878"/>
                    <a:pt x="949678" y="1061156"/>
                  </a:cubicBezTo>
                  <a:cubicBezTo>
                    <a:pt x="945445" y="1096434"/>
                    <a:pt x="912989" y="1023055"/>
                    <a:pt x="856544" y="1018822"/>
                  </a:cubicBezTo>
                  <a:cubicBezTo>
                    <a:pt x="800099" y="1014589"/>
                    <a:pt x="670278" y="1008945"/>
                    <a:pt x="611011" y="1035756"/>
                  </a:cubicBezTo>
                  <a:cubicBezTo>
                    <a:pt x="551744" y="1062567"/>
                    <a:pt x="539044" y="1130300"/>
                    <a:pt x="500944" y="1179689"/>
                  </a:cubicBezTo>
                  <a:cubicBezTo>
                    <a:pt x="462844" y="1229078"/>
                    <a:pt x="389466" y="1274234"/>
                    <a:pt x="382411" y="1332089"/>
                  </a:cubicBezTo>
                  <a:cubicBezTo>
                    <a:pt x="375356" y="1389944"/>
                    <a:pt x="474133" y="1497189"/>
                    <a:pt x="458611" y="1526822"/>
                  </a:cubicBezTo>
                  <a:cubicBezTo>
                    <a:pt x="443089" y="1556455"/>
                    <a:pt x="338667" y="1476022"/>
                    <a:pt x="289278" y="1509889"/>
                  </a:cubicBezTo>
                  <a:cubicBezTo>
                    <a:pt x="239889" y="1543756"/>
                    <a:pt x="177800" y="1676400"/>
                    <a:pt x="162278" y="1730022"/>
                  </a:cubicBezTo>
                  <a:cubicBezTo>
                    <a:pt x="146756" y="1783644"/>
                    <a:pt x="149577" y="1817511"/>
                    <a:pt x="196144" y="1831622"/>
                  </a:cubicBezTo>
                  <a:cubicBezTo>
                    <a:pt x="242711" y="1845733"/>
                    <a:pt x="450145" y="1806222"/>
                    <a:pt x="441678" y="1814689"/>
                  </a:cubicBezTo>
                  <a:cubicBezTo>
                    <a:pt x="433211" y="1823156"/>
                    <a:pt x="210255" y="1840089"/>
                    <a:pt x="145344" y="1882422"/>
                  </a:cubicBezTo>
                  <a:cubicBezTo>
                    <a:pt x="80433" y="1924755"/>
                    <a:pt x="74789" y="2017889"/>
                    <a:pt x="52211" y="2068689"/>
                  </a:cubicBezTo>
                  <a:cubicBezTo>
                    <a:pt x="29633" y="2119489"/>
                    <a:pt x="0" y="2159000"/>
                    <a:pt x="9878" y="2187222"/>
                  </a:cubicBezTo>
                  <a:cubicBezTo>
                    <a:pt x="19756" y="2215444"/>
                    <a:pt x="63500" y="2209800"/>
                    <a:pt x="111478" y="2238022"/>
                  </a:cubicBezTo>
                  <a:cubicBezTo>
                    <a:pt x="159456" y="2266244"/>
                    <a:pt x="251177" y="2321278"/>
                    <a:pt x="297744" y="2356556"/>
                  </a:cubicBezTo>
                  <a:cubicBezTo>
                    <a:pt x="344311" y="2391834"/>
                    <a:pt x="338667" y="2427111"/>
                    <a:pt x="390878" y="2449689"/>
                  </a:cubicBezTo>
                  <a:cubicBezTo>
                    <a:pt x="443089" y="2472267"/>
                    <a:pt x="568678" y="2468033"/>
                    <a:pt x="611011" y="2492022"/>
                  </a:cubicBezTo>
                  <a:cubicBezTo>
                    <a:pt x="653344" y="2516011"/>
                    <a:pt x="618067" y="2556933"/>
                    <a:pt x="644878" y="2593622"/>
                  </a:cubicBezTo>
                  <a:cubicBezTo>
                    <a:pt x="671689" y="2630311"/>
                    <a:pt x="785989" y="2712156"/>
                    <a:pt x="771878" y="2712156"/>
                  </a:cubicBezTo>
                  <a:cubicBezTo>
                    <a:pt x="757767" y="2712156"/>
                    <a:pt x="626533" y="2624667"/>
                    <a:pt x="560211" y="2593622"/>
                  </a:cubicBezTo>
                  <a:cubicBezTo>
                    <a:pt x="493889" y="2562578"/>
                    <a:pt x="412044" y="2551289"/>
                    <a:pt x="373944" y="2525889"/>
                  </a:cubicBezTo>
                  <a:cubicBezTo>
                    <a:pt x="335844" y="2500489"/>
                    <a:pt x="362655" y="2475089"/>
                    <a:pt x="331611" y="2441222"/>
                  </a:cubicBezTo>
                  <a:cubicBezTo>
                    <a:pt x="300567" y="2407355"/>
                    <a:pt x="231422" y="2335389"/>
                    <a:pt x="187678" y="2322689"/>
                  </a:cubicBezTo>
                  <a:cubicBezTo>
                    <a:pt x="143934" y="2309989"/>
                    <a:pt x="73377" y="2318455"/>
                    <a:pt x="69144" y="2365022"/>
                  </a:cubicBezTo>
                  <a:cubicBezTo>
                    <a:pt x="64911" y="2411589"/>
                    <a:pt x="160867" y="2548467"/>
                    <a:pt x="162278" y="2602089"/>
                  </a:cubicBezTo>
                  <a:cubicBezTo>
                    <a:pt x="163689" y="2655711"/>
                    <a:pt x="94544" y="2651478"/>
                    <a:pt x="77611" y="2686756"/>
                  </a:cubicBezTo>
                  <a:cubicBezTo>
                    <a:pt x="60678" y="2722034"/>
                    <a:pt x="29633" y="2786945"/>
                    <a:pt x="60678" y="2813756"/>
                  </a:cubicBezTo>
                  <a:cubicBezTo>
                    <a:pt x="91723" y="2840567"/>
                    <a:pt x="218723" y="2851855"/>
                    <a:pt x="263878" y="2847622"/>
                  </a:cubicBezTo>
                  <a:cubicBezTo>
                    <a:pt x="309033" y="2843389"/>
                    <a:pt x="296333" y="2796823"/>
                    <a:pt x="331611" y="2788356"/>
                  </a:cubicBezTo>
                  <a:cubicBezTo>
                    <a:pt x="366889" y="2779889"/>
                    <a:pt x="474133" y="2788355"/>
                    <a:pt x="475544" y="2796822"/>
                  </a:cubicBezTo>
                  <a:cubicBezTo>
                    <a:pt x="476955" y="2805289"/>
                    <a:pt x="388056" y="2819400"/>
                    <a:pt x="340078" y="2839156"/>
                  </a:cubicBezTo>
                  <a:cubicBezTo>
                    <a:pt x="292100" y="2858912"/>
                    <a:pt x="193322" y="2868789"/>
                    <a:pt x="187678" y="2915356"/>
                  </a:cubicBezTo>
                  <a:cubicBezTo>
                    <a:pt x="182034" y="2961923"/>
                    <a:pt x="217311" y="3071989"/>
                    <a:pt x="306211" y="3118556"/>
                  </a:cubicBezTo>
                  <a:cubicBezTo>
                    <a:pt x="395111" y="3165123"/>
                    <a:pt x="668867" y="3204634"/>
                    <a:pt x="721078" y="3194756"/>
                  </a:cubicBezTo>
                  <a:cubicBezTo>
                    <a:pt x="773289" y="3184878"/>
                    <a:pt x="594078" y="3079045"/>
                    <a:pt x="619478" y="3059289"/>
                  </a:cubicBezTo>
                  <a:cubicBezTo>
                    <a:pt x="644878" y="3039533"/>
                    <a:pt x="807156" y="3049411"/>
                    <a:pt x="873478" y="3076222"/>
                  </a:cubicBezTo>
                  <a:cubicBezTo>
                    <a:pt x="939800" y="3103033"/>
                    <a:pt x="956733" y="3194756"/>
                    <a:pt x="1017411" y="3220156"/>
                  </a:cubicBezTo>
                  <a:cubicBezTo>
                    <a:pt x="1078089" y="3245556"/>
                    <a:pt x="1159933" y="3232855"/>
                    <a:pt x="1237544" y="3228622"/>
                  </a:cubicBezTo>
                  <a:cubicBezTo>
                    <a:pt x="1315155" y="3224389"/>
                    <a:pt x="1409700" y="3211689"/>
                    <a:pt x="1483078" y="3194756"/>
                  </a:cubicBezTo>
                  <a:cubicBezTo>
                    <a:pt x="1556456" y="3177823"/>
                    <a:pt x="1615722" y="3149600"/>
                    <a:pt x="1677811" y="3127022"/>
                  </a:cubicBezTo>
                  <a:cubicBezTo>
                    <a:pt x="1739900" y="3104444"/>
                    <a:pt x="1818922" y="3114322"/>
                    <a:pt x="1855611" y="3059289"/>
                  </a:cubicBezTo>
                  <a:cubicBezTo>
                    <a:pt x="1892300" y="3004256"/>
                    <a:pt x="1950155" y="2878666"/>
                    <a:pt x="1897944" y="2796822"/>
                  </a:cubicBezTo>
                  <a:cubicBezTo>
                    <a:pt x="1845733" y="2714978"/>
                    <a:pt x="1629833" y="2664178"/>
                    <a:pt x="1542344" y="2568222"/>
                  </a:cubicBezTo>
                  <a:cubicBezTo>
                    <a:pt x="1454855" y="2472267"/>
                    <a:pt x="1336322" y="2332567"/>
                    <a:pt x="1373011" y="2221089"/>
                  </a:cubicBezTo>
                  <a:cubicBezTo>
                    <a:pt x="1409700" y="2109611"/>
                    <a:pt x="1608667" y="1991078"/>
                    <a:pt x="1762478" y="1899356"/>
                  </a:cubicBezTo>
                  <a:cubicBezTo>
                    <a:pt x="1916289" y="1807634"/>
                    <a:pt x="2123723" y="1713089"/>
                    <a:pt x="2295878" y="1670756"/>
                  </a:cubicBezTo>
                  <a:cubicBezTo>
                    <a:pt x="2468033" y="1628423"/>
                    <a:pt x="2689578" y="1627012"/>
                    <a:pt x="2795411" y="1645356"/>
                  </a:cubicBezTo>
                  <a:cubicBezTo>
                    <a:pt x="2901244" y="1663700"/>
                    <a:pt x="2929467" y="1725789"/>
                    <a:pt x="2930878" y="1780822"/>
                  </a:cubicBezTo>
                  <a:cubicBezTo>
                    <a:pt x="2932289" y="1835855"/>
                    <a:pt x="2823634" y="1937456"/>
                    <a:pt x="2803878" y="1975556"/>
                  </a:cubicBezTo>
                  <a:cubicBezTo>
                    <a:pt x="2784122" y="2013656"/>
                    <a:pt x="2781300" y="2009422"/>
                    <a:pt x="2812344" y="2009422"/>
                  </a:cubicBezTo>
                  <a:cubicBezTo>
                    <a:pt x="2843388" y="2009422"/>
                    <a:pt x="2963333" y="1962856"/>
                    <a:pt x="2990144" y="1975556"/>
                  </a:cubicBezTo>
                  <a:cubicBezTo>
                    <a:pt x="3016955" y="1988256"/>
                    <a:pt x="2937933" y="2064455"/>
                    <a:pt x="2973211" y="2085622"/>
                  </a:cubicBezTo>
                  <a:cubicBezTo>
                    <a:pt x="3008489" y="2106789"/>
                    <a:pt x="3162300" y="2072923"/>
                    <a:pt x="3201811" y="2102556"/>
                  </a:cubicBezTo>
                  <a:cubicBezTo>
                    <a:pt x="3241322" y="2132189"/>
                    <a:pt x="3193345" y="2228144"/>
                    <a:pt x="3210278" y="2263422"/>
                  </a:cubicBezTo>
                  <a:cubicBezTo>
                    <a:pt x="3227211" y="2298700"/>
                    <a:pt x="3262489" y="2294466"/>
                    <a:pt x="3294944" y="2288822"/>
                  </a:cubicBez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4034367" y="3467100"/>
              <a:ext cx="1327855" cy="1704622"/>
            </a:xfrm>
            <a:custGeom>
              <a:avLst/>
              <a:gdLst>
                <a:gd name="connsiteX0" fmla="*/ 766233 w 1327855"/>
                <a:gd name="connsiteY0" fmla="*/ 105833 h 1704622"/>
                <a:gd name="connsiteX1" fmla="*/ 715433 w 1327855"/>
                <a:gd name="connsiteY1" fmla="*/ 249767 h 1704622"/>
                <a:gd name="connsiteX2" fmla="*/ 596900 w 1327855"/>
                <a:gd name="connsiteY2" fmla="*/ 351367 h 1704622"/>
                <a:gd name="connsiteX3" fmla="*/ 427566 w 1327855"/>
                <a:gd name="connsiteY3" fmla="*/ 537633 h 1704622"/>
                <a:gd name="connsiteX4" fmla="*/ 376766 w 1327855"/>
                <a:gd name="connsiteY4" fmla="*/ 664633 h 1704622"/>
                <a:gd name="connsiteX5" fmla="*/ 249766 w 1327855"/>
                <a:gd name="connsiteY5" fmla="*/ 749300 h 1704622"/>
                <a:gd name="connsiteX6" fmla="*/ 148166 w 1327855"/>
                <a:gd name="connsiteY6" fmla="*/ 842433 h 1704622"/>
                <a:gd name="connsiteX7" fmla="*/ 71966 w 1327855"/>
                <a:gd name="connsiteY7" fmla="*/ 918633 h 1704622"/>
                <a:gd name="connsiteX8" fmla="*/ 4233 w 1327855"/>
                <a:gd name="connsiteY8" fmla="*/ 1087967 h 1704622"/>
                <a:gd name="connsiteX9" fmla="*/ 97366 w 1327855"/>
                <a:gd name="connsiteY9" fmla="*/ 1206500 h 1704622"/>
                <a:gd name="connsiteX10" fmla="*/ 198966 w 1327855"/>
                <a:gd name="connsiteY10" fmla="*/ 1172633 h 1704622"/>
                <a:gd name="connsiteX11" fmla="*/ 224366 w 1327855"/>
                <a:gd name="connsiteY11" fmla="*/ 1282700 h 1704622"/>
                <a:gd name="connsiteX12" fmla="*/ 368300 w 1327855"/>
                <a:gd name="connsiteY12" fmla="*/ 1392767 h 1704622"/>
                <a:gd name="connsiteX13" fmla="*/ 393700 w 1327855"/>
                <a:gd name="connsiteY13" fmla="*/ 1358900 h 1704622"/>
                <a:gd name="connsiteX14" fmla="*/ 495300 w 1327855"/>
                <a:gd name="connsiteY14" fmla="*/ 1485900 h 1704622"/>
                <a:gd name="connsiteX15" fmla="*/ 588433 w 1327855"/>
                <a:gd name="connsiteY15" fmla="*/ 1392767 h 1704622"/>
                <a:gd name="connsiteX16" fmla="*/ 630766 w 1327855"/>
                <a:gd name="connsiteY16" fmla="*/ 1528233 h 1704622"/>
                <a:gd name="connsiteX17" fmla="*/ 918633 w 1327855"/>
                <a:gd name="connsiteY17" fmla="*/ 1680633 h 1704622"/>
                <a:gd name="connsiteX18" fmla="*/ 977900 w 1327855"/>
                <a:gd name="connsiteY18" fmla="*/ 1672167 h 1704622"/>
                <a:gd name="connsiteX19" fmla="*/ 1130300 w 1327855"/>
                <a:gd name="connsiteY19" fmla="*/ 1570567 h 1704622"/>
                <a:gd name="connsiteX20" fmla="*/ 1113366 w 1327855"/>
                <a:gd name="connsiteY20" fmla="*/ 1384300 h 1704622"/>
                <a:gd name="connsiteX21" fmla="*/ 1189566 w 1327855"/>
                <a:gd name="connsiteY21" fmla="*/ 1248833 h 1704622"/>
                <a:gd name="connsiteX22" fmla="*/ 1248833 w 1327855"/>
                <a:gd name="connsiteY22" fmla="*/ 1265767 h 1704622"/>
                <a:gd name="connsiteX23" fmla="*/ 1248833 w 1327855"/>
                <a:gd name="connsiteY23" fmla="*/ 1045633 h 1704622"/>
                <a:gd name="connsiteX24" fmla="*/ 1316566 w 1327855"/>
                <a:gd name="connsiteY24" fmla="*/ 850900 h 1704622"/>
                <a:gd name="connsiteX25" fmla="*/ 1181100 w 1327855"/>
                <a:gd name="connsiteY25" fmla="*/ 783167 h 1704622"/>
                <a:gd name="connsiteX26" fmla="*/ 1223433 w 1327855"/>
                <a:gd name="connsiteY26" fmla="*/ 579967 h 1704622"/>
                <a:gd name="connsiteX27" fmla="*/ 1164166 w 1327855"/>
                <a:gd name="connsiteY27" fmla="*/ 478367 h 1704622"/>
                <a:gd name="connsiteX28" fmla="*/ 1037166 w 1327855"/>
                <a:gd name="connsiteY28" fmla="*/ 495300 h 1704622"/>
                <a:gd name="connsiteX29" fmla="*/ 969433 w 1327855"/>
                <a:gd name="connsiteY29" fmla="*/ 520700 h 1704622"/>
                <a:gd name="connsiteX30" fmla="*/ 910166 w 1327855"/>
                <a:gd name="connsiteY30" fmla="*/ 554567 h 1704622"/>
                <a:gd name="connsiteX31" fmla="*/ 842433 w 1327855"/>
                <a:gd name="connsiteY31" fmla="*/ 681567 h 1704622"/>
                <a:gd name="connsiteX32" fmla="*/ 842433 w 1327855"/>
                <a:gd name="connsiteY32" fmla="*/ 512233 h 1704622"/>
                <a:gd name="connsiteX33" fmla="*/ 884766 w 1327855"/>
                <a:gd name="connsiteY33" fmla="*/ 537633 h 1704622"/>
                <a:gd name="connsiteX34" fmla="*/ 1071033 w 1327855"/>
                <a:gd name="connsiteY34" fmla="*/ 436033 h 1704622"/>
                <a:gd name="connsiteX35" fmla="*/ 1104900 w 1327855"/>
                <a:gd name="connsiteY35" fmla="*/ 258233 h 1704622"/>
                <a:gd name="connsiteX36" fmla="*/ 969433 w 1327855"/>
                <a:gd name="connsiteY36" fmla="*/ 71967 h 1704622"/>
                <a:gd name="connsiteX37" fmla="*/ 910166 w 1327855"/>
                <a:gd name="connsiteY37" fmla="*/ 4233 h 1704622"/>
                <a:gd name="connsiteX38" fmla="*/ 766233 w 1327855"/>
                <a:gd name="connsiteY38" fmla="*/ 105833 h 17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27855" h="1704622">
                  <a:moveTo>
                    <a:pt x="766233" y="105833"/>
                  </a:moveTo>
                  <a:cubicBezTo>
                    <a:pt x="733778" y="146755"/>
                    <a:pt x="743655" y="208845"/>
                    <a:pt x="715433" y="249767"/>
                  </a:cubicBezTo>
                  <a:cubicBezTo>
                    <a:pt x="687211" y="290689"/>
                    <a:pt x="644878" y="303389"/>
                    <a:pt x="596900" y="351367"/>
                  </a:cubicBezTo>
                  <a:cubicBezTo>
                    <a:pt x="548922" y="399345"/>
                    <a:pt x="464255" y="485422"/>
                    <a:pt x="427566" y="537633"/>
                  </a:cubicBezTo>
                  <a:cubicBezTo>
                    <a:pt x="390877" y="589844"/>
                    <a:pt x="406399" y="629355"/>
                    <a:pt x="376766" y="664633"/>
                  </a:cubicBezTo>
                  <a:cubicBezTo>
                    <a:pt x="347133" y="699911"/>
                    <a:pt x="287866" y="719667"/>
                    <a:pt x="249766" y="749300"/>
                  </a:cubicBezTo>
                  <a:cubicBezTo>
                    <a:pt x="211666" y="778933"/>
                    <a:pt x="177799" y="814211"/>
                    <a:pt x="148166" y="842433"/>
                  </a:cubicBezTo>
                  <a:cubicBezTo>
                    <a:pt x="118533" y="870655"/>
                    <a:pt x="95955" y="877711"/>
                    <a:pt x="71966" y="918633"/>
                  </a:cubicBezTo>
                  <a:cubicBezTo>
                    <a:pt x="47977" y="959555"/>
                    <a:pt x="0" y="1039989"/>
                    <a:pt x="4233" y="1087967"/>
                  </a:cubicBezTo>
                  <a:cubicBezTo>
                    <a:pt x="8466" y="1135945"/>
                    <a:pt x="64911" y="1192389"/>
                    <a:pt x="97366" y="1206500"/>
                  </a:cubicBezTo>
                  <a:cubicBezTo>
                    <a:pt x="129821" y="1220611"/>
                    <a:pt x="177799" y="1159933"/>
                    <a:pt x="198966" y="1172633"/>
                  </a:cubicBezTo>
                  <a:cubicBezTo>
                    <a:pt x="220133" y="1185333"/>
                    <a:pt x="196144" y="1246011"/>
                    <a:pt x="224366" y="1282700"/>
                  </a:cubicBezTo>
                  <a:cubicBezTo>
                    <a:pt x="252588" y="1319389"/>
                    <a:pt x="340078" y="1380067"/>
                    <a:pt x="368300" y="1392767"/>
                  </a:cubicBezTo>
                  <a:cubicBezTo>
                    <a:pt x="396522" y="1405467"/>
                    <a:pt x="372533" y="1343378"/>
                    <a:pt x="393700" y="1358900"/>
                  </a:cubicBezTo>
                  <a:cubicBezTo>
                    <a:pt x="414867" y="1374422"/>
                    <a:pt x="462845" y="1480256"/>
                    <a:pt x="495300" y="1485900"/>
                  </a:cubicBezTo>
                  <a:cubicBezTo>
                    <a:pt x="527755" y="1491544"/>
                    <a:pt x="565855" y="1385712"/>
                    <a:pt x="588433" y="1392767"/>
                  </a:cubicBezTo>
                  <a:cubicBezTo>
                    <a:pt x="611011" y="1399823"/>
                    <a:pt x="575733" y="1480255"/>
                    <a:pt x="630766" y="1528233"/>
                  </a:cubicBezTo>
                  <a:cubicBezTo>
                    <a:pt x="685799" y="1576211"/>
                    <a:pt x="860777" y="1656644"/>
                    <a:pt x="918633" y="1680633"/>
                  </a:cubicBezTo>
                  <a:cubicBezTo>
                    <a:pt x="976489" y="1704622"/>
                    <a:pt x="942622" y="1690511"/>
                    <a:pt x="977900" y="1672167"/>
                  </a:cubicBezTo>
                  <a:cubicBezTo>
                    <a:pt x="1013178" y="1653823"/>
                    <a:pt x="1107722" y="1618545"/>
                    <a:pt x="1130300" y="1570567"/>
                  </a:cubicBezTo>
                  <a:cubicBezTo>
                    <a:pt x="1152878" y="1522589"/>
                    <a:pt x="1103488" y="1437922"/>
                    <a:pt x="1113366" y="1384300"/>
                  </a:cubicBezTo>
                  <a:cubicBezTo>
                    <a:pt x="1123244" y="1330678"/>
                    <a:pt x="1166988" y="1268589"/>
                    <a:pt x="1189566" y="1248833"/>
                  </a:cubicBezTo>
                  <a:cubicBezTo>
                    <a:pt x="1212144" y="1229077"/>
                    <a:pt x="1238955" y="1299634"/>
                    <a:pt x="1248833" y="1265767"/>
                  </a:cubicBezTo>
                  <a:cubicBezTo>
                    <a:pt x="1258711" y="1231900"/>
                    <a:pt x="1237544" y="1114777"/>
                    <a:pt x="1248833" y="1045633"/>
                  </a:cubicBezTo>
                  <a:cubicBezTo>
                    <a:pt x="1260122" y="976489"/>
                    <a:pt x="1327855" y="894644"/>
                    <a:pt x="1316566" y="850900"/>
                  </a:cubicBezTo>
                  <a:cubicBezTo>
                    <a:pt x="1305277" y="807156"/>
                    <a:pt x="1196622" y="828322"/>
                    <a:pt x="1181100" y="783167"/>
                  </a:cubicBezTo>
                  <a:cubicBezTo>
                    <a:pt x="1165578" y="738012"/>
                    <a:pt x="1226255" y="630767"/>
                    <a:pt x="1223433" y="579967"/>
                  </a:cubicBezTo>
                  <a:cubicBezTo>
                    <a:pt x="1220611" y="529167"/>
                    <a:pt x="1195211" y="492478"/>
                    <a:pt x="1164166" y="478367"/>
                  </a:cubicBezTo>
                  <a:cubicBezTo>
                    <a:pt x="1133122" y="464256"/>
                    <a:pt x="1069621" y="488245"/>
                    <a:pt x="1037166" y="495300"/>
                  </a:cubicBezTo>
                  <a:cubicBezTo>
                    <a:pt x="1004711" y="502355"/>
                    <a:pt x="990600" y="510822"/>
                    <a:pt x="969433" y="520700"/>
                  </a:cubicBezTo>
                  <a:cubicBezTo>
                    <a:pt x="948266" y="530578"/>
                    <a:pt x="931333" y="527756"/>
                    <a:pt x="910166" y="554567"/>
                  </a:cubicBezTo>
                  <a:cubicBezTo>
                    <a:pt x="888999" y="581378"/>
                    <a:pt x="853722" y="688623"/>
                    <a:pt x="842433" y="681567"/>
                  </a:cubicBezTo>
                  <a:cubicBezTo>
                    <a:pt x="831144" y="674511"/>
                    <a:pt x="835378" y="536222"/>
                    <a:pt x="842433" y="512233"/>
                  </a:cubicBezTo>
                  <a:cubicBezTo>
                    <a:pt x="849488" y="488244"/>
                    <a:pt x="846666" y="550333"/>
                    <a:pt x="884766" y="537633"/>
                  </a:cubicBezTo>
                  <a:cubicBezTo>
                    <a:pt x="922866" y="524933"/>
                    <a:pt x="1034344" y="482600"/>
                    <a:pt x="1071033" y="436033"/>
                  </a:cubicBezTo>
                  <a:cubicBezTo>
                    <a:pt x="1107722" y="389466"/>
                    <a:pt x="1121833" y="318911"/>
                    <a:pt x="1104900" y="258233"/>
                  </a:cubicBezTo>
                  <a:cubicBezTo>
                    <a:pt x="1087967" y="197555"/>
                    <a:pt x="1001889" y="114300"/>
                    <a:pt x="969433" y="71967"/>
                  </a:cubicBezTo>
                  <a:cubicBezTo>
                    <a:pt x="936977" y="29634"/>
                    <a:pt x="945444" y="0"/>
                    <a:pt x="910166" y="4233"/>
                  </a:cubicBezTo>
                  <a:cubicBezTo>
                    <a:pt x="874888" y="8466"/>
                    <a:pt x="798688" y="64911"/>
                    <a:pt x="766233" y="105833"/>
                  </a:cubicBez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3512483" y="4845756"/>
              <a:ext cx="1667705" cy="1652411"/>
            </a:xfrm>
            <a:custGeom>
              <a:avLst/>
              <a:gdLst>
                <a:gd name="connsiteX0" fmla="*/ 0 w 1522589"/>
                <a:gd name="connsiteY0" fmla="*/ 691444 h 1652411"/>
                <a:gd name="connsiteX1" fmla="*/ 143933 w 1522589"/>
                <a:gd name="connsiteY1" fmla="*/ 742244 h 1652411"/>
                <a:gd name="connsiteX2" fmla="*/ 347133 w 1522589"/>
                <a:gd name="connsiteY2" fmla="*/ 708377 h 1652411"/>
                <a:gd name="connsiteX3" fmla="*/ 482600 w 1522589"/>
                <a:gd name="connsiteY3" fmla="*/ 903111 h 1652411"/>
                <a:gd name="connsiteX4" fmla="*/ 440267 w 1522589"/>
                <a:gd name="connsiteY4" fmla="*/ 962377 h 1652411"/>
                <a:gd name="connsiteX5" fmla="*/ 364067 w 1522589"/>
                <a:gd name="connsiteY5" fmla="*/ 877711 h 1652411"/>
                <a:gd name="connsiteX6" fmla="*/ 211667 w 1522589"/>
                <a:gd name="connsiteY6" fmla="*/ 886177 h 1652411"/>
                <a:gd name="connsiteX7" fmla="*/ 93133 w 1522589"/>
                <a:gd name="connsiteY7" fmla="*/ 1030111 h 1652411"/>
                <a:gd name="connsiteX8" fmla="*/ 67733 w 1522589"/>
                <a:gd name="connsiteY8" fmla="*/ 1148644 h 1652411"/>
                <a:gd name="connsiteX9" fmla="*/ 169333 w 1522589"/>
                <a:gd name="connsiteY9" fmla="*/ 1309511 h 1652411"/>
                <a:gd name="connsiteX10" fmla="*/ 186267 w 1522589"/>
                <a:gd name="connsiteY10" fmla="*/ 1504244 h 1652411"/>
                <a:gd name="connsiteX11" fmla="*/ 338667 w 1522589"/>
                <a:gd name="connsiteY11" fmla="*/ 1631244 h 1652411"/>
                <a:gd name="connsiteX12" fmla="*/ 499533 w 1522589"/>
                <a:gd name="connsiteY12" fmla="*/ 1614311 h 1652411"/>
                <a:gd name="connsiteX13" fmla="*/ 736600 w 1522589"/>
                <a:gd name="connsiteY13" fmla="*/ 1402644 h 1652411"/>
                <a:gd name="connsiteX14" fmla="*/ 787400 w 1522589"/>
                <a:gd name="connsiteY14" fmla="*/ 1190977 h 1652411"/>
                <a:gd name="connsiteX15" fmla="*/ 778933 w 1522589"/>
                <a:gd name="connsiteY15" fmla="*/ 1114777 h 1652411"/>
                <a:gd name="connsiteX16" fmla="*/ 897467 w 1522589"/>
                <a:gd name="connsiteY16" fmla="*/ 1199444 h 1652411"/>
                <a:gd name="connsiteX17" fmla="*/ 1007533 w 1522589"/>
                <a:gd name="connsiteY17" fmla="*/ 1233311 h 1652411"/>
                <a:gd name="connsiteX18" fmla="*/ 1134533 w 1522589"/>
                <a:gd name="connsiteY18" fmla="*/ 1284111 h 1652411"/>
                <a:gd name="connsiteX19" fmla="*/ 1337733 w 1522589"/>
                <a:gd name="connsiteY19" fmla="*/ 1157111 h 1652411"/>
                <a:gd name="connsiteX20" fmla="*/ 1507067 w 1522589"/>
                <a:gd name="connsiteY20" fmla="*/ 903111 h 1652411"/>
                <a:gd name="connsiteX21" fmla="*/ 1430867 w 1522589"/>
                <a:gd name="connsiteY21" fmla="*/ 674511 h 1652411"/>
                <a:gd name="connsiteX22" fmla="*/ 1236133 w 1522589"/>
                <a:gd name="connsiteY22" fmla="*/ 750711 h 1652411"/>
                <a:gd name="connsiteX23" fmla="*/ 1100667 w 1522589"/>
                <a:gd name="connsiteY23" fmla="*/ 759177 h 1652411"/>
                <a:gd name="connsiteX24" fmla="*/ 1210733 w 1522589"/>
                <a:gd name="connsiteY24" fmla="*/ 674511 h 1652411"/>
                <a:gd name="connsiteX25" fmla="*/ 1278467 w 1522589"/>
                <a:gd name="connsiteY25" fmla="*/ 708377 h 1652411"/>
                <a:gd name="connsiteX26" fmla="*/ 1380067 w 1522589"/>
                <a:gd name="connsiteY26" fmla="*/ 623711 h 1652411"/>
                <a:gd name="connsiteX27" fmla="*/ 1261533 w 1522589"/>
                <a:gd name="connsiteY27" fmla="*/ 471311 h 1652411"/>
                <a:gd name="connsiteX28" fmla="*/ 1168400 w 1522589"/>
                <a:gd name="connsiteY28" fmla="*/ 530577 h 1652411"/>
                <a:gd name="connsiteX29" fmla="*/ 1193800 w 1522589"/>
                <a:gd name="connsiteY29" fmla="*/ 598311 h 1652411"/>
                <a:gd name="connsiteX30" fmla="*/ 1032933 w 1522589"/>
                <a:gd name="connsiteY30" fmla="*/ 640644 h 1652411"/>
                <a:gd name="connsiteX31" fmla="*/ 990600 w 1522589"/>
                <a:gd name="connsiteY31" fmla="*/ 581377 h 1652411"/>
                <a:gd name="connsiteX32" fmla="*/ 1143000 w 1522589"/>
                <a:gd name="connsiteY32" fmla="*/ 539044 h 1652411"/>
                <a:gd name="connsiteX33" fmla="*/ 1253067 w 1522589"/>
                <a:gd name="connsiteY33" fmla="*/ 445911 h 1652411"/>
                <a:gd name="connsiteX34" fmla="*/ 1278467 w 1522589"/>
                <a:gd name="connsiteY34" fmla="*/ 318911 h 1652411"/>
                <a:gd name="connsiteX35" fmla="*/ 1159933 w 1522589"/>
                <a:gd name="connsiteY35" fmla="*/ 318911 h 1652411"/>
                <a:gd name="connsiteX36" fmla="*/ 1159933 w 1522589"/>
                <a:gd name="connsiteY36" fmla="*/ 395111 h 1652411"/>
                <a:gd name="connsiteX37" fmla="*/ 1007533 w 1522589"/>
                <a:gd name="connsiteY37" fmla="*/ 454377 h 1652411"/>
                <a:gd name="connsiteX38" fmla="*/ 1109133 w 1522589"/>
                <a:gd name="connsiteY38" fmla="*/ 378177 h 1652411"/>
                <a:gd name="connsiteX39" fmla="*/ 1168400 w 1522589"/>
                <a:gd name="connsiteY39" fmla="*/ 327377 h 1652411"/>
                <a:gd name="connsiteX40" fmla="*/ 1075267 w 1522589"/>
                <a:gd name="connsiteY40" fmla="*/ 259644 h 1652411"/>
                <a:gd name="connsiteX41" fmla="*/ 1007533 w 1522589"/>
                <a:gd name="connsiteY41" fmla="*/ 217311 h 1652411"/>
                <a:gd name="connsiteX42" fmla="*/ 931333 w 1522589"/>
                <a:gd name="connsiteY42" fmla="*/ 369711 h 1652411"/>
                <a:gd name="connsiteX43" fmla="*/ 914400 w 1522589"/>
                <a:gd name="connsiteY43" fmla="*/ 428977 h 1652411"/>
                <a:gd name="connsiteX44" fmla="*/ 821267 w 1522589"/>
                <a:gd name="connsiteY44" fmla="*/ 522111 h 1652411"/>
                <a:gd name="connsiteX45" fmla="*/ 855133 w 1522589"/>
                <a:gd name="connsiteY45" fmla="*/ 420511 h 1652411"/>
                <a:gd name="connsiteX46" fmla="*/ 872067 w 1522589"/>
                <a:gd name="connsiteY46" fmla="*/ 361244 h 1652411"/>
                <a:gd name="connsiteX47" fmla="*/ 880533 w 1522589"/>
                <a:gd name="connsiteY47" fmla="*/ 268111 h 1652411"/>
                <a:gd name="connsiteX48" fmla="*/ 829733 w 1522589"/>
                <a:gd name="connsiteY48" fmla="*/ 200377 h 1652411"/>
                <a:gd name="connsiteX49" fmla="*/ 719667 w 1522589"/>
                <a:gd name="connsiteY49" fmla="*/ 234244 h 1652411"/>
                <a:gd name="connsiteX50" fmla="*/ 677333 w 1522589"/>
                <a:gd name="connsiteY50" fmla="*/ 293511 h 1652411"/>
                <a:gd name="connsiteX51" fmla="*/ 694267 w 1522589"/>
                <a:gd name="connsiteY51" fmla="*/ 395111 h 1652411"/>
                <a:gd name="connsiteX52" fmla="*/ 643467 w 1522589"/>
                <a:gd name="connsiteY52" fmla="*/ 437444 h 1652411"/>
                <a:gd name="connsiteX53" fmla="*/ 660400 w 1522589"/>
                <a:gd name="connsiteY53" fmla="*/ 361244 h 1652411"/>
                <a:gd name="connsiteX54" fmla="*/ 668867 w 1522589"/>
                <a:gd name="connsiteY54" fmla="*/ 276577 h 1652411"/>
                <a:gd name="connsiteX55" fmla="*/ 618067 w 1522589"/>
                <a:gd name="connsiteY55" fmla="*/ 276577 h 1652411"/>
                <a:gd name="connsiteX56" fmla="*/ 567267 w 1522589"/>
                <a:gd name="connsiteY56" fmla="*/ 378177 h 1652411"/>
                <a:gd name="connsiteX57" fmla="*/ 584200 w 1522589"/>
                <a:gd name="connsiteY57" fmla="*/ 234244 h 1652411"/>
                <a:gd name="connsiteX58" fmla="*/ 668867 w 1522589"/>
                <a:gd name="connsiteY58" fmla="*/ 191911 h 1652411"/>
                <a:gd name="connsiteX59" fmla="*/ 660400 w 1522589"/>
                <a:gd name="connsiteY59" fmla="*/ 31044 h 1652411"/>
                <a:gd name="connsiteX60" fmla="*/ 533400 w 1522589"/>
                <a:gd name="connsiteY60" fmla="*/ 22577 h 1652411"/>
                <a:gd name="connsiteX61" fmla="*/ 474133 w 1522589"/>
                <a:gd name="connsiteY61" fmla="*/ 31044 h 1652411"/>
                <a:gd name="connsiteX62" fmla="*/ 423333 w 1522589"/>
                <a:gd name="connsiteY62" fmla="*/ 141111 h 1652411"/>
                <a:gd name="connsiteX63" fmla="*/ 465667 w 1522589"/>
                <a:gd name="connsiteY63" fmla="*/ 234244 h 1652411"/>
                <a:gd name="connsiteX64" fmla="*/ 397933 w 1522589"/>
                <a:gd name="connsiteY64" fmla="*/ 403577 h 1652411"/>
                <a:gd name="connsiteX65" fmla="*/ 389467 w 1522589"/>
                <a:gd name="connsiteY65" fmla="*/ 208844 h 1652411"/>
                <a:gd name="connsiteX66" fmla="*/ 414867 w 1522589"/>
                <a:gd name="connsiteY66" fmla="*/ 166511 h 1652411"/>
                <a:gd name="connsiteX67" fmla="*/ 364067 w 1522589"/>
                <a:gd name="connsiteY67" fmla="*/ 14111 h 1652411"/>
                <a:gd name="connsiteX68" fmla="*/ 152400 w 1522589"/>
                <a:gd name="connsiteY68" fmla="*/ 81844 h 1652411"/>
                <a:gd name="connsiteX69" fmla="*/ 152400 w 1522589"/>
                <a:gd name="connsiteY69" fmla="*/ 208844 h 1652411"/>
                <a:gd name="connsiteX0" fmla="*/ 0 w 1522589"/>
                <a:gd name="connsiteY0" fmla="*/ 691444 h 1652411"/>
                <a:gd name="connsiteX1" fmla="*/ 67733 w 1522589"/>
                <a:gd name="connsiteY1" fmla="*/ 725311 h 1652411"/>
                <a:gd name="connsiteX2" fmla="*/ 143933 w 1522589"/>
                <a:gd name="connsiteY2" fmla="*/ 742244 h 1652411"/>
                <a:gd name="connsiteX3" fmla="*/ 347133 w 1522589"/>
                <a:gd name="connsiteY3" fmla="*/ 708377 h 1652411"/>
                <a:gd name="connsiteX4" fmla="*/ 482600 w 1522589"/>
                <a:gd name="connsiteY4" fmla="*/ 903111 h 1652411"/>
                <a:gd name="connsiteX5" fmla="*/ 440267 w 1522589"/>
                <a:gd name="connsiteY5" fmla="*/ 962377 h 1652411"/>
                <a:gd name="connsiteX6" fmla="*/ 364067 w 1522589"/>
                <a:gd name="connsiteY6" fmla="*/ 877711 h 1652411"/>
                <a:gd name="connsiteX7" fmla="*/ 211667 w 1522589"/>
                <a:gd name="connsiteY7" fmla="*/ 886177 h 1652411"/>
                <a:gd name="connsiteX8" fmla="*/ 93133 w 1522589"/>
                <a:gd name="connsiteY8" fmla="*/ 1030111 h 1652411"/>
                <a:gd name="connsiteX9" fmla="*/ 67733 w 1522589"/>
                <a:gd name="connsiteY9" fmla="*/ 1148644 h 1652411"/>
                <a:gd name="connsiteX10" fmla="*/ 169333 w 1522589"/>
                <a:gd name="connsiteY10" fmla="*/ 1309511 h 1652411"/>
                <a:gd name="connsiteX11" fmla="*/ 186267 w 1522589"/>
                <a:gd name="connsiteY11" fmla="*/ 1504244 h 1652411"/>
                <a:gd name="connsiteX12" fmla="*/ 338667 w 1522589"/>
                <a:gd name="connsiteY12" fmla="*/ 1631244 h 1652411"/>
                <a:gd name="connsiteX13" fmla="*/ 499533 w 1522589"/>
                <a:gd name="connsiteY13" fmla="*/ 1614311 h 1652411"/>
                <a:gd name="connsiteX14" fmla="*/ 736600 w 1522589"/>
                <a:gd name="connsiteY14" fmla="*/ 1402644 h 1652411"/>
                <a:gd name="connsiteX15" fmla="*/ 787400 w 1522589"/>
                <a:gd name="connsiteY15" fmla="*/ 1190977 h 1652411"/>
                <a:gd name="connsiteX16" fmla="*/ 778933 w 1522589"/>
                <a:gd name="connsiteY16" fmla="*/ 1114777 h 1652411"/>
                <a:gd name="connsiteX17" fmla="*/ 897467 w 1522589"/>
                <a:gd name="connsiteY17" fmla="*/ 1199444 h 1652411"/>
                <a:gd name="connsiteX18" fmla="*/ 1007533 w 1522589"/>
                <a:gd name="connsiteY18" fmla="*/ 1233311 h 1652411"/>
                <a:gd name="connsiteX19" fmla="*/ 1134533 w 1522589"/>
                <a:gd name="connsiteY19" fmla="*/ 1284111 h 1652411"/>
                <a:gd name="connsiteX20" fmla="*/ 1337733 w 1522589"/>
                <a:gd name="connsiteY20" fmla="*/ 1157111 h 1652411"/>
                <a:gd name="connsiteX21" fmla="*/ 1507067 w 1522589"/>
                <a:gd name="connsiteY21" fmla="*/ 903111 h 1652411"/>
                <a:gd name="connsiteX22" fmla="*/ 1430867 w 1522589"/>
                <a:gd name="connsiteY22" fmla="*/ 674511 h 1652411"/>
                <a:gd name="connsiteX23" fmla="*/ 1236133 w 1522589"/>
                <a:gd name="connsiteY23" fmla="*/ 750711 h 1652411"/>
                <a:gd name="connsiteX24" fmla="*/ 1100667 w 1522589"/>
                <a:gd name="connsiteY24" fmla="*/ 759177 h 1652411"/>
                <a:gd name="connsiteX25" fmla="*/ 1210733 w 1522589"/>
                <a:gd name="connsiteY25" fmla="*/ 674511 h 1652411"/>
                <a:gd name="connsiteX26" fmla="*/ 1278467 w 1522589"/>
                <a:gd name="connsiteY26" fmla="*/ 708377 h 1652411"/>
                <a:gd name="connsiteX27" fmla="*/ 1380067 w 1522589"/>
                <a:gd name="connsiteY27" fmla="*/ 623711 h 1652411"/>
                <a:gd name="connsiteX28" fmla="*/ 1261533 w 1522589"/>
                <a:gd name="connsiteY28" fmla="*/ 471311 h 1652411"/>
                <a:gd name="connsiteX29" fmla="*/ 1168400 w 1522589"/>
                <a:gd name="connsiteY29" fmla="*/ 530577 h 1652411"/>
                <a:gd name="connsiteX30" fmla="*/ 1193800 w 1522589"/>
                <a:gd name="connsiteY30" fmla="*/ 598311 h 1652411"/>
                <a:gd name="connsiteX31" fmla="*/ 1032933 w 1522589"/>
                <a:gd name="connsiteY31" fmla="*/ 640644 h 1652411"/>
                <a:gd name="connsiteX32" fmla="*/ 990600 w 1522589"/>
                <a:gd name="connsiteY32" fmla="*/ 581377 h 1652411"/>
                <a:gd name="connsiteX33" fmla="*/ 1143000 w 1522589"/>
                <a:gd name="connsiteY33" fmla="*/ 539044 h 1652411"/>
                <a:gd name="connsiteX34" fmla="*/ 1253067 w 1522589"/>
                <a:gd name="connsiteY34" fmla="*/ 445911 h 1652411"/>
                <a:gd name="connsiteX35" fmla="*/ 1278467 w 1522589"/>
                <a:gd name="connsiteY35" fmla="*/ 318911 h 1652411"/>
                <a:gd name="connsiteX36" fmla="*/ 1159933 w 1522589"/>
                <a:gd name="connsiteY36" fmla="*/ 318911 h 1652411"/>
                <a:gd name="connsiteX37" fmla="*/ 1159933 w 1522589"/>
                <a:gd name="connsiteY37" fmla="*/ 395111 h 1652411"/>
                <a:gd name="connsiteX38" fmla="*/ 1007533 w 1522589"/>
                <a:gd name="connsiteY38" fmla="*/ 454377 h 1652411"/>
                <a:gd name="connsiteX39" fmla="*/ 1109133 w 1522589"/>
                <a:gd name="connsiteY39" fmla="*/ 378177 h 1652411"/>
                <a:gd name="connsiteX40" fmla="*/ 1168400 w 1522589"/>
                <a:gd name="connsiteY40" fmla="*/ 327377 h 1652411"/>
                <a:gd name="connsiteX41" fmla="*/ 1075267 w 1522589"/>
                <a:gd name="connsiteY41" fmla="*/ 259644 h 1652411"/>
                <a:gd name="connsiteX42" fmla="*/ 1007533 w 1522589"/>
                <a:gd name="connsiteY42" fmla="*/ 217311 h 1652411"/>
                <a:gd name="connsiteX43" fmla="*/ 931333 w 1522589"/>
                <a:gd name="connsiteY43" fmla="*/ 369711 h 1652411"/>
                <a:gd name="connsiteX44" fmla="*/ 914400 w 1522589"/>
                <a:gd name="connsiteY44" fmla="*/ 428977 h 1652411"/>
                <a:gd name="connsiteX45" fmla="*/ 821267 w 1522589"/>
                <a:gd name="connsiteY45" fmla="*/ 522111 h 1652411"/>
                <a:gd name="connsiteX46" fmla="*/ 855133 w 1522589"/>
                <a:gd name="connsiteY46" fmla="*/ 420511 h 1652411"/>
                <a:gd name="connsiteX47" fmla="*/ 872067 w 1522589"/>
                <a:gd name="connsiteY47" fmla="*/ 361244 h 1652411"/>
                <a:gd name="connsiteX48" fmla="*/ 880533 w 1522589"/>
                <a:gd name="connsiteY48" fmla="*/ 268111 h 1652411"/>
                <a:gd name="connsiteX49" fmla="*/ 829733 w 1522589"/>
                <a:gd name="connsiteY49" fmla="*/ 200377 h 1652411"/>
                <a:gd name="connsiteX50" fmla="*/ 719667 w 1522589"/>
                <a:gd name="connsiteY50" fmla="*/ 234244 h 1652411"/>
                <a:gd name="connsiteX51" fmla="*/ 677333 w 1522589"/>
                <a:gd name="connsiteY51" fmla="*/ 293511 h 1652411"/>
                <a:gd name="connsiteX52" fmla="*/ 694267 w 1522589"/>
                <a:gd name="connsiteY52" fmla="*/ 395111 h 1652411"/>
                <a:gd name="connsiteX53" fmla="*/ 643467 w 1522589"/>
                <a:gd name="connsiteY53" fmla="*/ 437444 h 1652411"/>
                <a:gd name="connsiteX54" fmla="*/ 660400 w 1522589"/>
                <a:gd name="connsiteY54" fmla="*/ 361244 h 1652411"/>
                <a:gd name="connsiteX55" fmla="*/ 668867 w 1522589"/>
                <a:gd name="connsiteY55" fmla="*/ 276577 h 1652411"/>
                <a:gd name="connsiteX56" fmla="*/ 618067 w 1522589"/>
                <a:gd name="connsiteY56" fmla="*/ 276577 h 1652411"/>
                <a:gd name="connsiteX57" fmla="*/ 567267 w 1522589"/>
                <a:gd name="connsiteY57" fmla="*/ 378177 h 1652411"/>
                <a:gd name="connsiteX58" fmla="*/ 584200 w 1522589"/>
                <a:gd name="connsiteY58" fmla="*/ 234244 h 1652411"/>
                <a:gd name="connsiteX59" fmla="*/ 668867 w 1522589"/>
                <a:gd name="connsiteY59" fmla="*/ 191911 h 1652411"/>
                <a:gd name="connsiteX60" fmla="*/ 660400 w 1522589"/>
                <a:gd name="connsiteY60" fmla="*/ 31044 h 1652411"/>
                <a:gd name="connsiteX61" fmla="*/ 533400 w 1522589"/>
                <a:gd name="connsiteY61" fmla="*/ 22577 h 1652411"/>
                <a:gd name="connsiteX62" fmla="*/ 474133 w 1522589"/>
                <a:gd name="connsiteY62" fmla="*/ 31044 h 1652411"/>
                <a:gd name="connsiteX63" fmla="*/ 423333 w 1522589"/>
                <a:gd name="connsiteY63" fmla="*/ 141111 h 1652411"/>
                <a:gd name="connsiteX64" fmla="*/ 465667 w 1522589"/>
                <a:gd name="connsiteY64" fmla="*/ 234244 h 1652411"/>
                <a:gd name="connsiteX65" fmla="*/ 397933 w 1522589"/>
                <a:gd name="connsiteY65" fmla="*/ 403577 h 1652411"/>
                <a:gd name="connsiteX66" fmla="*/ 389467 w 1522589"/>
                <a:gd name="connsiteY66" fmla="*/ 208844 h 1652411"/>
                <a:gd name="connsiteX67" fmla="*/ 414867 w 1522589"/>
                <a:gd name="connsiteY67" fmla="*/ 166511 h 1652411"/>
                <a:gd name="connsiteX68" fmla="*/ 364067 w 1522589"/>
                <a:gd name="connsiteY68" fmla="*/ 14111 h 1652411"/>
                <a:gd name="connsiteX69" fmla="*/ 152400 w 1522589"/>
                <a:gd name="connsiteY69" fmla="*/ 81844 h 1652411"/>
                <a:gd name="connsiteX70" fmla="*/ 152400 w 1522589"/>
                <a:gd name="connsiteY70" fmla="*/ 208844 h 1652411"/>
                <a:gd name="connsiteX0" fmla="*/ 0 w 1641122"/>
                <a:gd name="connsiteY0" fmla="*/ 471310 h 1652411"/>
                <a:gd name="connsiteX1" fmla="*/ 186266 w 1641122"/>
                <a:gd name="connsiteY1" fmla="*/ 725311 h 1652411"/>
                <a:gd name="connsiteX2" fmla="*/ 262466 w 1641122"/>
                <a:gd name="connsiteY2" fmla="*/ 742244 h 1652411"/>
                <a:gd name="connsiteX3" fmla="*/ 465666 w 1641122"/>
                <a:gd name="connsiteY3" fmla="*/ 708377 h 1652411"/>
                <a:gd name="connsiteX4" fmla="*/ 601133 w 1641122"/>
                <a:gd name="connsiteY4" fmla="*/ 903111 h 1652411"/>
                <a:gd name="connsiteX5" fmla="*/ 558800 w 1641122"/>
                <a:gd name="connsiteY5" fmla="*/ 962377 h 1652411"/>
                <a:gd name="connsiteX6" fmla="*/ 482600 w 1641122"/>
                <a:gd name="connsiteY6" fmla="*/ 877711 h 1652411"/>
                <a:gd name="connsiteX7" fmla="*/ 330200 w 1641122"/>
                <a:gd name="connsiteY7" fmla="*/ 886177 h 1652411"/>
                <a:gd name="connsiteX8" fmla="*/ 211666 w 1641122"/>
                <a:gd name="connsiteY8" fmla="*/ 1030111 h 1652411"/>
                <a:gd name="connsiteX9" fmla="*/ 186266 w 1641122"/>
                <a:gd name="connsiteY9" fmla="*/ 1148644 h 1652411"/>
                <a:gd name="connsiteX10" fmla="*/ 287866 w 1641122"/>
                <a:gd name="connsiteY10" fmla="*/ 1309511 h 1652411"/>
                <a:gd name="connsiteX11" fmla="*/ 304800 w 1641122"/>
                <a:gd name="connsiteY11" fmla="*/ 1504244 h 1652411"/>
                <a:gd name="connsiteX12" fmla="*/ 457200 w 1641122"/>
                <a:gd name="connsiteY12" fmla="*/ 1631244 h 1652411"/>
                <a:gd name="connsiteX13" fmla="*/ 618066 w 1641122"/>
                <a:gd name="connsiteY13" fmla="*/ 1614311 h 1652411"/>
                <a:gd name="connsiteX14" fmla="*/ 855133 w 1641122"/>
                <a:gd name="connsiteY14" fmla="*/ 1402644 h 1652411"/>
                <a:gd name="connsiteX15" fmla="*/ 905933 w 1641122"/>
                <a:gd name="connsiteY15" fmla="*/ 1190977 h 1652411"/>
                <a:gd name="connsiteX16" fmla="*/ 897466 w 1641122"/>
                <a:gd name="connsiteY16" fmla="*/ 1114777 h 1652411"/>
                <a:gd name="connsiteX17" fmla="*/ 1016000 w 1641122"/>
                <a:gd name="connsiteY17" fmla="*/ 1199444 h 1652411"/>
                <a:gd name="connsiteX18" fmla="*/ 1126066 w 1641122"/>
                <a:gd name="connsiteY18" fmla="*/ 1233311 h 1652411"/>
                <a:gd name="connsiteX19" fmla="*/ 1253066 w 1641122"/>
                <a:gd name="connsiteY19" fmla="*/ 1284111 h 1652411"/>
                <a:gd name="connsiteX20" fmla="*/ 1456266 w 1641122"/>
                <a:gd name="connsiteY20" fmla="*/ 1157111 h 1652411"/>
                <a:gd name="connsiteX21" fmla="*/ 1625600 w 1641122"/>
                <a:gd name="connsiteY21" fmla="*/ 903111 h 1652411"/>
                <a:gd name="connsiteX22" fmla="*/ 1549400 w 1641122"/>
                <a:gd name="connsiteY22" fmla="*/ 674511 h 1652411"/>
                <a:gd name="connsiteX23" fmla="*/ 1354666 w 1641122"/>
                <a:gd name="connsiteY23" fmla="*/ 750711 h 1652411"/>
                <a:gd name="connsiteX24" fmla="*/ 1219200 w 1641122"/>
                <a:gd name="connsiteY24" fmla="*/ 759177 h 1652411"/>
                <a:gd name="connsiteX25" fmla="*/ 1329266 w 1641122"/>
                <a:gd name="connsiteY25" fmla="*/ 674511 h 1652411"/>
                <a:gd name="connsiteX26" fmla="*/ 1397000 w 1641122"/>
                <a:gd name="connsiteY26" fmla="*/ 708377 h 1652411"/>
                <a:gd name="connsiteX27" fmla="*/ 1498600 w 1641122"/>
                <a:gd name="connsiteY27" fmla="*/ 623711 h 1652411"/>
                <a:gd name="connsiteX28" fmla="*/ 1380066 w 1641122"/>
                <a:gd name="connsiteY28" fmla="*/ 471311 h 1652411"/>
                <a:gd name="connsiteX29" fmla="*/ 1286933 w 1641122"/>
                <a:gd name="connsiteY29" fmla="*/ 530577 h 1652411"/>
                <a:gd name="connsiteX30" fmla="*/ 1312333 w 1641122"/>
                <a:gd name="connsiteY30" fmla="*/ 598311 h 1652411"/>
                <a:gd name="connsiteX31" fmla="*/ 1151466 w 1641122"/>
                <a:gd name="connsiteY31" fmla="*/ 640644 h 1652411"/>
                <a:gd name="connsiteX32" fmla="*/ 1109133 w 1641122"/>
                <a:gd name="connsiteY32" fmla="*/ 581377 h 1652411"/>
                <a:gd name="connsiteX33" fmla="*/ 1261533 w 1641122"/>
                <a:gd name="connsiteY33" fmla="*/ 539044 h 1652411"/>
                <a:gd name="connsiteX34" fmla="*/ 1371600 w 1641122"/>
                <a:gd name="connsiteY34" fmla="*/ 445911 h 1652411"/>
                <a:gd name="connsiteX35" fmla="*/ 1397000 w 1641122"/>
                <a:gd name="connsiteY35" fmla="*/ 318911 h 1652411"/>
                <a:gd name="connsiteX36" fmla="*/ 1278466 w 1641122"/>
                <a:gd name="connsiteY36" fmla="*/ 318911 h 1652411"/>
                <a:gd name="connsiteX37" fmla="*/ 1278466 w 1641122"/>
                <a:gd name="connsiteY37" fmla="*/ 395111 h 1652411"/>
                <a:gd name="connsiteX38" fmla="*/ 1126066 w 1641122"/>
                <a:gd name="connsiteY38" fmla="*/ 454377 h 1652411"/>
                <a:gd name="connsiteX39" fmla="*/ 1227666 w 1641122"/>
                <a:gd name="connsiteY39" fmla="*/ 378177 h 1652411"/>
                <a:gd name="connsiteX40" fmla="*/ 1286933 w 1641122"/>
                <a:gd name="connsiteY40" fmla="*/ 327377 h 1652411"/>
                <a:gd name="connsiteX41" fmla="*/ 1193800 w 1641122"/>
                <a:gd name="connsiteY41" fmla="*/ 259644 h 1652411"/>
                <a:gd name="connsiteX42" fmla="*/ 1126066 w 1641122"/>
                <a:gd name="connsiteY42" fmla="*/ 217311 h 1652411"/>
                <a:gd name="connsiteX43" fmla="*/ 1049866 w 1641122"/>
                <a:gd name="connsiteY43" fmla="*/ 369711 h 1652411"/>
                <a:gd name="connsiteX44" fmla="*/ 1032933 w 1641122"/>
                <a:gd name="connsiteY44" fmla="*/ 428977 h 1652411"/>
                <a:gd name="connsiteX45" fmla="*/ 939800 w 1641122"/>
                <a:gd name="connsiteY45" fmla="*/ 522111 h 1652411"/>
                <a:gd name="connsiteX46" fmla="*/ 973666 w 1641122"/>
                <a:gd name="connsiteY46" fmla="*/ 420511 h 1652411"/>
                <a:gd name="connsiteX47" fmla="*/ 990600 w 1641122"/>
                <a:gd name="connsiteY47" fmla="*/ 361244 h 1652411"/>
                <a:gd name="connsiteX48" fmla="*/ 999066 w 1641122"/>
                <a:gd name="connsiteY48" fmla="*/ 268111 h 1652411"/>
                <a:gd name="connsiteX49" fmla="*/ 948266 w 1641122"/>
                <a:gd name="connsiteY49" fmla="*/ 200377 h 1652411"/>
                <a:gd name="connsiteX50" fmla="*/ 838200 w 1641122"/>
                <a:gd name="connsiteY50" fmla="*/ 234244 h 1652411"/>
                <a:gd name="connsiteX51" fmla="*/ 795866 w 1641122"/>
                <a:gd name="connsiteY51" fmla="*/ 293511 h 1652411"/>
                <a:gd name="connsiteX52" fmla="*/ 812800 w 1641122"/>
                <a:gd name="connsiteY52" fmla="*/ 395111 h 1652411"/>
                <a:gd name="connsiteX53" fmla="*/ 762000 w 1641122"/>
                <a:gd name="connsiteY53" fmla="*/ 437444 h 1652411"/>
                <a:gd name="connsiteX54" fmla="*/ 778933 w 1641122"/>
                <a:gd name="connsiteY54" fmla="*/ 361244 h 1652411"/>
                <a:gd name="connsiteX55" fmla="*/ 787400 w 1641122"/>
                <a:gd name="connsiteY55" fmla="*/ 276577 h 1652411"/>
                <a:gd name="connsiteX56" fmla="*/ 736600 w 1641122"/>
                <a:gd name="connsiteY56" fmla="*/ 276577 h 1652411"/>
                <a:gd name="connsiteX57" fmla="*/ 685800 w 1641122"/>
                <a:gd name="connsiteY57" fmla="*/ 378177 h 1652411"/>
                <a:gd name="connsiteX58" fmla="*/ 702733 w 1641122"/>
                <a:gd name="connsiteY58" fmla="*/ 234244 h 1652411"/>
                <a:gd name="connsiteX59" fmla="*/ 787400 w 1641122"/>
                <a:gd name="connsiteY59" fmla="*/ 191911 h 1652411"/>
                <a:gd name="connsiteX60" fmla="*/ 778933 w 1641122"/>
                <a:gd name="connsiteY60" fmla="*/ 31044 h 1652411"/>
                <a:gd name="connsiteX61" fmla="*/ 651933 w 1641122"/>
                <a:gd name="connsiteY61" fmla="*/ 22577 h 1652411"/>
                <a:gd name="connsiteX62" fmla="*/ 592666 w 1641122"/>
                <a:gd name="connsiteY62" fmla="*/ 31044 h 1652411"/>
                <a:gd name="connsiteX63" fmla="*/ 541866 w 1641122"/>
                <a:gd name="connsiteY63" fmla="*/ 141111 h 1652411"/>
                <a:gd name="connsiteX64" fmla="*/ 584200 w 1641122"/>
                <a:gd name="connsiteY64" fmla="*/ 234244 h 1652411"/>
                <a:gd name="connsiteX65" fmla="*/ 516466 w 1641122"/>
                <a:gd name="connsiteY65" fmla="*/ 403577 h 1652411"/>
                <a:gd name="connsiteX66" fmla="*/ 508000 w 1641122"/>
                <a:gd name="connsiteY66" fmla="*/ 208844 h 1652411"/>
                <a:gd name="connsiteX67" fmla="*/ 533400 w 1641122"/>
                <a:gd name="connsiteY67" fmla="*/ 166511 h 1652411"/>
                <a:gd name="connsiteX68" fmla="*/ 482600 w 1641122"/>
                <a:gd name="connsiteY68" fmla="*/ 14111 h 1652411"/>
                <a:gd name="connsiteX69" fmla="*/ 270933 w 1641122"/>
                <a:gd name="connsiteY69" fmla="*/ 81844 h 1652411"/>
                <a:gd name="connsiteX70" fmla="*/ 270933 w 1641122"/>
                <a:gd name="connsiteY70" fmla="*/ 208844 h 1652411"/>
                <a:gd name="connsiteX0" fmla="*/ 0 w 1641122"/>
                <a:gd name="connsiteY0" fmla="*/ 471310 h 1652411"/>
                <a:gd name="connsiteX1" fmla="*/ 76199 w 1641122"/>
                <a:gd name="connsiteY1" fmla="*/ 725311 h 1652411"/>
                <a:gd name="connsiteX2" fmla="*/ 262466 w 1641122"/>
                <a:gd name="connsiteY2" fmla="*/ 742244 h 1652411"/>
                <a:gd name="connsiteX3" fmla="*/ 465666 w 1641122"/>
                <a:gd name="connsiteY3" fmla="*/ 708377 h 1652411"/>
                <a:gd name="connsiteX4" fmla="*/ 601133 w 1641122"/>
                <a:gd name="connsiteY4" fmla="*/ 903111 h 1652411"/>
                <a:gd name="connsiteX5" fmla="*/ 558800 w 1641122"/>
                <a:gd name="connsiteY5" fmla="*/ 962377 h 1652411"/>
                <a:gd name="connsiteX6" fmla="*/ 482600 w 1641122"/>
                <a:gd name="connsiteY6" fmla="*/ 877711 h 1652411"/>
                <a:gd name="connsiteX7" fmla="*/ 330200 w 1641122"/>
                <a:gd name="connsiteY7" fmla="*/ 886177 h 1652411"/>
                <a:gd name="connsiteX8" fmla="*/ 211666 w 1641122"/>
                <a:gd name="connsiteY8" fmla="*/ 1030111 h 1652411"/>
                <a:gd name="connsiteX9" fmla="*/ 186266 w 1641122"/>
                <a:gd name="connsiteY9" fmla="*/ 1148644 h 1652411"/>
                <a:gd name="connsiteX10" fmla="*/ 287866 w 1641122"/>
                <a:gd name="connsiteY10" fmla="*/ 1309511 h 1652411"/>
                <a:gd name="connsiteX11" fmla="*/ 304800 w 1641122"/>
                <a:gd name="connsiteY11" fmla="*/ 1504244 h 1652411"/>
                <a:gd name="connsiteX12" fmla="*/ 457200 w 1641122"/>
                <a:gd name="connsiteY12" fmla="*/ 1631244 h 1652411"/>
                <a:gd name="connsiteX13" fmla="*/ 618066 w 1641122"/>
                <a:gd name="connsiteY13" fmla="*/ 1614311 h 1652411"/>
                <a:gd name="connsiteX14" fmla="*/ 855133 w 1641122"/>
                <a:gd name="connsiteY14" fmla="*/ 1402644 h 1652411"/>
                <a:gd name="connsiteX15" fmla="*/ 905933 w 1641122"/>
                <a:gd name="connsiteY15" fmla="*/ 1190977 h 1652411"/>
                <a:gd name="connsiteX16" fmla="*/ 897466 w 1641122"/>
                <a:gd name="connsiteY16" fmla="*/ 1114777 h 1652411"/>
                <a:gd name="connsiteX17" fmla="*/ 1016000 w 1641122"/>
                <a:gd name="connsiteY17" fmla="*/ 1199444 h 1652411"/>
                <a:gd name="connsiteX18" fmla="*/ 1126066 w 1641122"/>
                <a:gd name="connsiteY18" fmla="*/ 1233311 h 1652411"/>
                <a:gd name="connsiteX19" fmla="*/ 1253066 w 1641122"/>
                <a:gd name="connsiteY19" fmla="*/ 1284111 h 1652411"/>
                <a:gd name="connsiteX20" fmla="*/ 1456266 w 1641122"/>
                <a:gd name="connsiteY20" fmla="*/ 1157111 h 1652411"/>
                <a:gd name="connsiteX21" fmla="*/ 1625600 w 1641122"/>
                <a:gd name="connsiteY21" fmla="*/ 903111 h 1652411"/>
                <a:gd name="connsiteX22" fmla="*/ 1549400 w 1641122"/>
                <a:gd name="connsiteY22" fmla="*/ 674511 h 1652411"/>
                <a:gd name="connsiteX23" fmla="*/ 1354666 w 1641122"/>
                <a:gd name="connsiteY23" fmla="*/ 750711 h 1652411"/>
                <a:gd name="connsiteX24" fmla="*/ 1219200 w 1641122"/>
                <a:gd name="connsiteY24" fmla="*/ 759177 h 1652411"/>
                <a:gd name="connsiteX25" fmla="*/ 1329266 w 1641122"/>
                <a:gd name="connsiteY25" fmla="*/ 674511 h 1652411"/>
                <a:gd name="connsiteX26" fmla="*/ 1397000 w 1641122"/>
                <a:gd name="connsiteY26" fmla="*/ 708377 h 1652411"/>
                <a:gd name="connsiteX27" fmla="*/ 1498600 w 1641122"/>
                <a:gd name="connsiteY27" fmla="*/ 623711 h 1652411"/>
                <a:gd name="connsiteX28" fmla="*/ 1380066 w 1641122"/>
                <a:gd name="connsiteY28" fmla="*/ 471311 h 1652411"/>
                <a:gd name="connsiteX29" fmla="*/ 1286933 w 1641122"/>
                <a:gd name="connsiteY29" fmla="*/ 530577 h 1652411"/>
                <a:gd name="connsiteX30" fmla="*/ 1312333 w 1641122"/>
                <a:gd name="connsiteY30" fmla="*/ 598311 h 1652411"/>
                <a:gd name="connsiteX31" fmla="*/ 1151466 w 1641122"/>
                <a:gd name="connsiteY31" fmla="*/ 640644 h 1652411"/>
                <a:gd name="connsiteX32" fmla="*/ 1109133 w 1641122"/>
                <a:gd name="connsiteY32" fmla="*/ 581377 h 1652411"/>
                <a:gd name="connsiteX33" fmla="*/ 1261533 w 1641122"/>
                <a:gd name="connsiteY33" fmla="*/ 539044 h 1652411"/>
                <a:gd name="connsiteX34" fmla="*/ 1371600 w 1641122"/>
                <a:gd name="connsiteY34" fmla="*/ 445911 h 1652411"/>
                <a:gd name="connsiteX35" fmla="*/ 1397000 w 1641122"/>
                <a:gd name="connsiteY35" fmla="*/ 318911 h 1652411"/>
                <a:gd name="connsiteX36" fmla="*/ 1278466 w 1641122"/>
                <a:gd name="connsiteY36" fmla="*/ 318911 h 1652411"/>
                <a:gd name="connsiteX37" fmla="*/ 1278466 w 1641122"/>
                <a:gd name="connsiteY37" fmla="*/ 395111 h 1652411"/>
                <a:gd name="connsiteX38" fmla="*/ 1126066 w 1641122"/>
                <a:gd name="connsiteY38" fmla="*/ 454377 h 1652411"/>
                <a:gd name="connsiteX39" fmla="*/ 1227666 w 1641122"/>
                <a:gd name="connsiteY39" fmla="*/ 378177 h 1652411"/>
                <a:gd name="connsiteX40" fmla="*/ 1286933 w 1641122"/>
                <a:gd name="connsiteY40" fmla="*/ 327377 h 1652411"/>
                <a:gd name="connsiteX41" fmla="*/ 1193800 w 1641122"/>
                <a:gd name="connsiteY41" fmla="*/ 259644 h 1652411"/>
                <a:gd name="connsiteX42" fmla="*/ 1126066 w 1641122"/>
                <a:gd name="connsiteY42" fmla="*/ 217311 h 1652411"/>
                <a:gd name="connsiteX43" fmla="*/ 1049866 w 1641122"/>
                <a:gd name="connsiteY43" fmla="*/ 369711 h 1652411"/>
                <a:gd name="connsiteX44" fmla="*/ 1032933 w 1641122"/>
                <a:gd name="connsiteY44" fmla="*/ 428977 h 1652411"/>
                <a:gd name="connsiteX45" fmla="*/ 939800 w 1641122"/>
                <a:gd name="connsiteY45" fmla="*/ 522111 h 1652411"/>
                <a:gd name="connsiteX46" fmla="*/ 973666 w 1641122"/>
                <a:gd name="connsiteY46" fmla="*/ 420511 h 1652411"/>
                <a:gd name="connsiteX47" fmla="*/ 990600 w 1641122"/>
                <a:gd name="connsiteY47" fmla="*/ 361244 h 1652411"/>
                <a:gd name="connsiteX48" fmla="*/ 999066 w 1641122"/>
                <a:gd name="connsiteY48" fmla="*/ 268111 h 1652411"/>
                <a:gd name="connsiteX49" fmla="*/ 948266 w 1641122"/>
                <a:gd name="connsiteY49" fmla="*/ 200377 h 1652411"/>
                <a:gd name="connsiteX50" fmla="*/ 838200 w 1641122"/>
                <a:gd name="connsiteY50" fmla="*/ 234244 h 1652411"/>
                <a:gd name="connsiteX51" fmla="*/ 795866 w 1641122"/>
                <a:gd name="connsiteY51" fmla="*/ 293511 h 1652411"/>
                <a:gd name="connsiteX52" fmla="*/ 812800 w 1641122"/>
                <a:gd name="connsiteY52" fmla="*/ 395111 h 1652411"/>
                <a:gd name="connsiteX53" fmla="*/ 762000 w 1641122"/>
                <a:gd name="connsiteY53" fmla="*/ 437444 h 1652411"/>
                <a:gd name="connsiteX54" fmla="*/ 778933 w 1641122"/>
                <a:gd name="connsiteY54" fmla="*/ 361244 h 1652411"/>
                <a:gd name="connsiteX55" fmla="*/ 787400 w 1641122"/>
                <a:gd name="connsiteY55" fmla="*/ 276577 h 1652411"/>
                <a:gd name="connsiteX56" fmla="*/ 736600 w 1641122"/>
                <a:gd name="connsiteY56" fmla="*/ 276577 h 1652411"/>
                <a:gd name="connsiteX57" fmla="*/ 685800 w 1641122"/>
                <a:gd name="connsiteY57" fmla="*/ 378177 h 1652411"/>
                <a:gd name="connsiteX58" fmla="*/ 702733 w 1641122"/>
                <a:gd name="connsiteY58" fmla="*/ 234244 h 1652411"/>
                <a:gd name="connsiteX59" fmla="*/ 787400 w 1641122"/>
                <a:gd name="connsiteY59" fmla="*/ 191911 h 1652411"/>
                <a:gd name="connsiteX60" fmla="*/ 778933 w 1641122"/>
                <a:gd name="connsiteY60" fmla="*/ 31044 h 1652411"/>
                <a:gd name="connsiteX61" fmla="*/ 651933 w 1641122"/>
                <a:gd name="connsiteY61" fmla="*/ 22577 h 1652411"/>
                <a:gd name="connsiteX62" fmla="*/ 592666 w 1641122"/>
                <a:gd name="connsiteY62" fmla="*/ 31044 h 1652411"/>
                <a:gd name="connsiteX63" fmla="*/ 541866 w 1641122"/>
                <a:gd name="connsiteY63" fmla="*/ 141111 h 1652411"/>
                <a:gd name="connsiteX64" fmla="*/ 584200 w 1641122"/>
                <a:gd name="connsiteY64" fmla="*/ 234244 h 1652411"/>
                <a:gd name="connsiteX65" fmla="*/ 516466 w 1641122"/>
                <a:gd name="connsiteY65" fmla="*/ 403577 h 1652411"/>
                <a:gd name="connsiteX66" fmla="*/ 508000 w 1641122"/>
                <a:gd name="connsiteY66" fmla="*/ 208844 h 1652411"/>
                <a:gd name="connsiteX67" fmla="*/ 533400 w 1641122"/>
                <a:gd name="connsiteY67" fmla="*/ 166511 h 1652411"/>
                <a:gd name="connsiteX68" fmla="*/ 482600 w 1641122"/>
                <a:gd name="connsiteY68" fmla="*/ 14111 h 1652411"/>
                <a:gd name="connsiteX69" fmla="*/ 270933 w 1641122"/>
                <a:gd name="connsiteY69" fmla="*/ 81844 h 1652411"/>
                <a:gd name="connsiteX70" fmla="*/ 270933 w 1641122"/>
                <a:gd name="connsiteY70" fmla="*/ 208844 h 1652411"/>
                <a:gd name="connsiteX0" fmla="*/ 12700 w 1653822"/>
                <a:gd name="connsiteY0" fmla="*/ 471310 h 1652411"/>
                <a:gd name="connsiteX1" fmla="*/ 12700 w 1653822"/>
                <a:gd name="connsiteY1" fmla="*/ 522111 h 1652411"/>
                <a:gd name="connsiteX2" fmla="*/ 88899 w 1653822"/>
                <a:gd name="connsiteY2" fmla="*/ 725311 h 1652411"/>
                <a:gd name="connsiteX3" fmla="*/ 275166 w 1653822"/>
                <a:gd name="connsiteY3" fmla="*/ 742244 h 1652411"/>
                <a:gd name="connsiteX4" fmla="*/ 478366 w 1653822"/>
                <a:gd name="connsiteY4" fmla="*/ 708377 h 1652411"/>
                <a:gd name="connsiteX5" fmla="*/ 613833 w 1653822"/>
                <a:gd name="connsiteY5" fmla="*/ 903111 h 1652411"/>
                <a:gd name="connsiteX6" fmla="*/ 571500 w 1653822"/>
                <a:gd name="connsiteY6" fmla="*/ 962377 h 1652411"/>
                <a:gd name="connsiteX7" fmla="*/ 495300 w 1653822"/>
                <a:gd name="connsiteY7" fmla="*/ 877711 h 1652411"/>
                <a:gd name="connsiteX8" fmla="*/ 342900 w 1653822"/>
                <a:gd name="connsiteY8" fmla="*/ 886177 h 1652411"/>
                <a:gd name="connsiteX9" fmla="*/ 224366 w 1653822"/>
                <a:gd name="connsiteY9" fmla="*/ 1030111 h 1652411"/>
                <a:gd name="connsiteX10" fmla="*/ 198966 w 1653822"/>
                <a:gd name="connsiteY10" fmla="*/ 1148644 h 1652411"/>
                <a:gd name="connsiteX11" fmla="*/ 300566 w 1653822"/>
                <a:gd name="connsiteY11" fmla="*/ 1309511 h 1652411"/>
                <a:gd name="connsiteX12" fmla="*/ 317500 w 1653822"/>
                <a:gd name="connsiteY12" fmla="*/ 1504244 h 1652411"/>
                <a:gd name="connsiteX13" fmla="*/ 469900 w 1653822"/>
                <a:gd name="connsiteY13" fmla="*/ 1631244 h 1652411"/>
                <a:gd name="connsiteX14" fmla="*/ 630766 w 1653822"/>
                <a:gd name="connsiteY14" fmla="*/ 1614311 h 1652411"/>
                <a:gd name="connsiteX15" fmla="*/ 867833 w 1653822"/>
                <a:gd name="connsiteY15" fmla="*/ 1402644 h 1652411"/>
                <a:gd name="connsiteX16" fmla="*/ 918633 w 1653822"/>
                <a:gd name="connsiteY16" fmla="*/ 1190977 h 1652411"/>
                <a:gd name="connsiteX17" fmla="*/ 910166 w 1653822"/>
                <a:gd name="connsiteY17" fmla="*/ 1114777 h 1652411"/>
                <a:gd name="connsiteX18" fmla="*/ 1028700 w 1653822"/>
                <a:gd name="connsiteY18" fmla="*/ 1199444 h 1652411"/>
                <a:gd name="connsiteX19" fmla="*/ 1138766 w 1653822"/>
                <a:gd name="connsiteY19" fmla="*/ 1233311 h 1652411"/>
                <a:gd name="connsiteX20" fmla="*/ 1265766 w 1653822"/>
                <a:gd name="connsiteY20" fmla="*/ 1284111 h 1652411"/>
                <a:gd name="connsiteX21" fmla="*/ 1468966 w 1653822"/>
                <a:gd name="connsiteY21" fmla="*/ 1157111 h 1652411"/>
                <a:gd name="connsiteX22" fmla="*/ 1638300 w 1653822"/>
                <a:gd name="connsiteY22" fmla="*/ 903111 h 1652411"/>
                <a:gd name="connsiteX23" fmla="*/ 1562100 w 1653822"/>
                <a:gd name="connsiteY23" fmla="*/ 674511 h 1652411"/>
                <a:gd name="connsiteX24" fmla="*/ 1367366 w 1653822"/>
                <a:gd name="connsiteY24" fmla="*/ 750711 h 1652411"/>
                <a:gd name="connsiteX25" fmla="*/ 1231900 w 1653822"/>
                <a:gd name="connsiteY25" fmla="*/ 759177 h 1652411"/>
                <a:gd name="connsiteX26" fmla="*/ 1341966 w 1653822"/>
                <a:gd name="connsiteY26" fmla="*/ 674511 h 1652411"/>
                <a:gd name="connsiteX27" fmla="*/ 1409700 w 1653822"/>
                <a:gd name="connsiteY27" fmla="*/ 708377 h 1652411"/>
                <a:gd name="connsiteX28" fmla="*/ 1511300 w 1653822"/>
                <a:gd name="connsiteY28" fmla="*/ 623711 h 1652411"/>
                <a:gd name="connsiteX29" fmla="*/ 1392766 w 1653822"/>
                <a:gd name="connsiteY29" fmla="*/ 471311 h 1652411"/>
                <a:gd name="connsiteX30" fmla="*/ 1299633 w 1653822"/>
                <a:gd name="connsiteY30" fmla="*/ 530577 h 1652411"/>
                <a:gd name="connsiteX31" fmla="*/ 1325033 w 1653822"/>
                <a:gd name="connsiteY31" fmla="*/ 598311 h 1652411"/>
                <a:gd name="connsiteX32" fmla="*/ 1164166 w 1653822"/>
                <a:gd name="connsiteY32" fmla="*/ 640644 h 1652411"/>
                <a:gd name="connsiteX33" fmla="*/ 1121833 w 1653822"/>
                <a:gd name="connsiteY33" fmla="*/ 581377 h 1652411"/>
                <a:gd name="connsiteX34" fmla="*/ 1274233 w 1653822"/>
                <a:gd name="connsiteY34" fmla="*/ 539044 h 1652411"/>
                <a:gd name="connsiteX35" fmla="*/ 1384300 w 1653822"/>
                <a:gd name="connsiteY35" fmla="*/ 445911 h 1652411"/>
                <a:gd name="connsiteX36" fmla="*/ 1409700 w 1653822"/>
                <a:gd name="connsiteY36" fmla="*/ 318911 h 1652411"/>
                <a:gd name="connsiteX37" fmla="*/ 1291166 w 1653822"/>
                <a:gd name="connsiteY37" fmla="*/ 318911 h 1652411"/>
                <a:gd name="connsiteX38" fmla="*/ 1291166 w 1653822"/>
                <a:gd name="connsiteY38" fmla="*/ 395111 h 1652411"/>
                <a:gd name="connsiteX39" fmla="*/ 1138766 w 1653822"/>
                <a:gd name="connsiteY39" fmla="*/ 454377 h 1652411"/>
                <a:gd name="connsiteX40" fmla="*/ 1240366 w 1653822"/>
                <a:gd name="connsiteY40" fmla="*/ 378177 h 1652411"/>
                <a:gd name="connsiteX41" fmla="*/ 1299633 w 1653822"/>
                <a:gd name="connsiteY41" fmla="*/ 327377 h 1652411"/>
                <a:gd name="connsiteX42" fmla="*/ 1206500 w 1653822"/>
                <a:gd name="connsiteY42" fmla="*/ 259644 h 1652411"/>
                <a:gd name="connsiteX43" fmla="*/ 1138766 w 1653822"/>
                <a:gd name="connsiteY43" fmla="*/ 217311 h 1652411"/>
                <a:gd name="connsiteX44" fmla="*/ 1062566 w 1653822"/>
                <a:gd name="connsiteY44" fmla="*/ 369711 h 1652411"/>
                <a:gd name="connsiteX45" fmla="*/ 1045633 w 1653822"/>
                <a:gd name="connsiteY45" fmla="*/ 428977 h 1652411"/>
                <a:gd name="connsiteX46" fmla="*/ 952500 w 1653822"/>
                <a:gd name="connsiteY46" fmla="*/ 522111 h 1652411"/>
                <a:gd name="connsiteX47" fmla="*/ 986366 w 1653822"/>
                <a:gd name="connsiteY47" fmla="*/ 420511 h 1652411"/>
                <a:gd name="connsiteX48" fmla="*/ 1003300 w 1653822"/>
                <a:gd name="connsiteY48" fmla="*/ 361244 h 1652411"/>
                <a:gd name="connsiteX49" fmla="*/ 1011766 w 1653822"/>
                <a:gd name="connsiteY49" fmla="*/ 268111 h 1652411"/>
                <a:gd name="connsiteX50" fmla="*/ 960966 w 1653822"/>
                <a:gd name="connsiteY50" fmla="*/ 200377 h 1652411"/>
                <a:gd name="connsiteX51" fmla="*/ 850900 w 1653822"/>
                <a:gd name="connsiteY51" fmla="*/ 234244 h 1652411"/>
                <a:gd name="connsiteX52" fmla="*/ 808566 w 1653822"/>
                <a:gd name="connsiteY52" fmla="*/ 293511 h 1652411"/>
                <a:gd name="connsiteX53" fmla="*/ 825500 w 1653822"/>
                <a:gd name="connsiteY53" fmla="*/ 395111 h 1652411"/>
                <a:gd name="connsiteX54" fmla="*/ 774700 w 1653822"/>
                <a:gd name="connsiteY54" fmla="*/ 437444 h 1652411"/>
                <a:gd name="connsiteX55" fmla="*/ 791633 w 1653822"/>
                <a:gd name="connsiteY55" fmla="*/ 361244 h 1652411"/>
                <a:gd name="connsiteX56" fmla="*/ 800100 w 1653822"/>
                <a:gd name="connsiteY56" fmla="*/ 276577 h 1652411"/>
                <a:gd name="connsiteX57" fmla="*/ 749300 w 1653822"/>
                <a:gd name="connsiteY57" fmla="*/ 276577 h 1652411"/>
                <a:gd name="connsiteX58" fmla="*/ 698500 w 1653822"/>
                <a:gd name="connsiteY58" fmla="*/ 378177 h 1652411"/>
                <a:gd name="connsiteX59" fmla="*/ 715433 w 1653822"/>
                <a:gd name="connsiteY59" fmla="*/ 234244 h 1652411"/>
                <a:gd name="connsiteX60" fmla="*/ 800100 w 1653822"/>
                <a:gd name="connsiteY60" fmla="*/ 191911 h 1652411"/>
                <a:gd name="connsiteX61" fmla="*/ 791633 w 1653822"/>
                <a:gd name="connsiteY61" fmla="*/ 31044 h 1652411"/>
                <a:gd name="connsiteX62" fmla="*/ 664633 w 1653822"/>
                <a:gd name="connsiteY62" fmla="*/ 22577 h 1652411"/>
                <a:gd name="connsiteX63" fmla="*/ 605366 w 1653822"/>
                <a:gd name="connsiteY63" fmla="*/ 31044 h 1652411"/>
                <a:gd name="connsiteX64" fmla="*/ 554566 w 1653822"/>
                <a:gd name="connsiteY64" fmla="*/ 141111 h 1652411"/>
                <a:gd name="connsiteX65" fmla="*/ 596900 w 1653822"/>
                <a:gd name="connsiteY65" fmla="*/ 234244 h 1652411"/>
                <a:gd name="connsiteX66" fmla="*/ 529166 w 1653822"/>
                <a:gd name="connsiteY66" fmla="*/ 403577 h 1652411"/>
                <a:gd name="connsiteX67" fmla="*/ 520700 w 1653822"/>
                <a:gd name="connsiteY67" fmla="*/ 208844 h 1652411"/>
                <a:gd name="connsiteX68" fmla="*/ 546100 w 1653822"/>
                <a:gd name="connsiteY68" fmla="*/ 166511 h 1652411"/>
                <a:gd name="connsiteX69" fmla="*/ 495300 w 1653822"/>
                <a:gd name="connsiteY69" fmla="*/ 14111 h 1652411"/>
                <a:gd name="connsiteX70" fmla="*/ 283633 w 1653822"/>
                <a:gd name="connsiteY70" fmla="*/ 81844 h 1652411"/>
                <a:gd name="connsiteX71" fmla="*/ 283633 w 1653822"/>
                <a:gd name="connsiteY71" fmla="*/ 208844 h 1652411"/>
                <a:gd name="connsiteX0" fmla="*/ 0 w 1641122"/>
                <a:gd name="connsiteY0" fmla="*/ 471310 h 1652411"/>
                <a:gd name="connsiteX1" fmla="*/ 0 w 1641122"/>
                <a:gd name="connsiteY1" fmla="*/ 522111 h 1652411"/>
                <a:gd name="connsiteX2" fmla="*/ 76199 w 1641122"/>
                <a:gd name="connsiteY2" fmla="*/ 725311 h 1652411"/>
                <a:gd name="connsiteX3" fmla="*/ 262466 w 1641122"/>
                <a:gd name="connsiteY3" fmla="*/ 742244 h 1652411"/>
                <a:gd name="connsiteX4" fmla="*/ 465666 w 1641122"/>
                <a:gd name="connsiteY4" fmla="*/ 708377 h 1652411"/>
                <a:gd name="connsiteX5" fmla="*/ 601133 w 1641122"/>
                <a:gd name="connsiteY5" fmla="*/ 903111 h 1652411"/>
                <a:gd name="connsiteX6" fmla="*/ 558800 w 1641122"/>
                <a:gd name="connsiteY6" fmla="*/ 962377 h 1652411"/>
                <a:gd name="connsiteX7" fmla="*/ 482600 w 1641122"/>
                <a:gd name="connsiteY7" fmla="*/ 877711 h 1652411"/>
                <a:gd name="connsiteX8" fmla="*/ 330200 w 1641122"/>
                <a:gd name="connsiteY8" fmla="*/ 886177 h 1652411"/>
                <a:gd name="connsiteX9" fmla="*/ 211666 w 1641122"/>
                <a:gd name="connsiteY9" fmla="*/ 1030111 h 1652411"/>
                <a:gd name="connsiteX10" fmla="*/ 186266 w 1641122"/>
                <a:gd name="connsiteY10" fmla="*/ 1148644 h 1652411"/>
                <a:gd name="connsiteX11" fmla="*/ 287866 w 1641122"/>
                <a:gd name="connsiteY11" fmla="*/ 1309511 h 1652411"/>
                <a:gd name="connsiteX12" fmla="*/ 304800 w 1641122"/>
                <a:gd name="connsiteY12" fmla="*/ 1504244 h 1652411"/>
                <a:gd name="connsiteX13" fmla="*/ 457200 w 1641122"/>
                <a:gd name="connsiteY13" fmla="*/ 1631244 h 1652411"/>
                <a:gd name="connsiteX14" fmla="*/ 618066 w 1641122"/>
                <a:gd name="connsiteY14" fmla="*/ 1614311 h 1652411"/>
                <a:gd name="connsiteX15" fmla="*/ 855133 w 1641122"/>
                <a:gd name="connsiteY15" fmla="*/ 1402644 h 1652411"/>
                <a:gd name="connsiteX16" fmla="*/ 905933 w 1641122"/>
                <a:gd name="connsiteY16" fmla="*/ 1190977 h 1652411"/>
                <a:gd name="connsiteX17" fmla="*/ 897466 w 1641122"/>
                <a:gd name="connsiteY17" fmla="*/ 1114777 h 1652411"/>
                <a:gd name="connsiteX18" fmla="*/ 1016000 w 1641122"/>
                <a:gd name="connsiteY18" fmla="*/ 1199444 h 1652411"/>
                <a:gd name="connsiteX19" fmla="*/ 1126066 w 1641122"/>
                <a:gd name="connsiteY19" fmla="*/ 1233311 h 1652411"/>
                <a:gd name="connsiteX20" fmla="*/ 1253066 w 1641122"/>
                <a:gd name="connsiteY20" fmla="*/ 1284111 h 1652411"/>
                <a:gd name="connsiteX21" fmla="*/ 1456266 w 1641122"/>
                <a:gd name="connsiteY21" fmla="*/ 1157111 h 1652411"/>
                <a:gd name="connsiteX22" fmla="*/ 1625600 w 1641122"/>
                <a:gd name="connsiteY22" fmla="*/ 903111 h 1652411"/>
                <a:gd name="connsiteX23" fmla="*/ 1549400 w 1641122"/>
                <a:gd name="connsiteY23" fmla="*/ 674511 h 1652411"/>
                <a:gd name="connsiteX24" fmla="*/ 1354666 w 1641122"/>
                <a:gd name="connsiteY24" fmla="*/ 750711 h 1652411"/>
                <a:gd name="connsiteX25" fmla="*/ 1219200 w 1641122"/>
                <a:gd name="connsiteY25" fmla="*/ 759177 h 1652411"/>
                <a:gd name="connsiteX26" fmla="*/ 1329266 w 1641122"/>
                <a:gd name="connsiteY26" fmla="*/ 674511 h 1652411"/>
                <a:gd name="connsiteX27" fmla="*/ 1397000 w 1641122"/>
                <a:gd name="connsiteY27" fmla="*/ 708377 h 1652411"/>
                <a:gd name="connsiteX28" fmla="*/ 1498600 w 1641122"/>
                <a:gd name="connsiteY28" fmla="*/ 623711 h 1652411"/>
                <a:gd name="connsiteX29" fmla="*/ 1380066 w 1641122"/>
                <a:gd name="connsiteY29" fmla="*/ 471311 h 1652411"/>
                <a:gd name="connsiteX30" fmla="*/ 1286933 w 1641122"/>
                <a:gd name="connsiteY30" fmla="*/ 530577 h 1652411"/>
                <a:gd name="connsiteX31" fmla="*/ 1312333 w 1641122"/>
                <a:gd name="connsiteY31" fmla="*/ 598311 h 1652411"/>
                <a:gd name="connsiteX32" fmla="*/ 1151466 w 1641122"/>
                <a:gd name="connsiteY32" fmla="*/ 640644 h 1652411"/>
                <a:gd name="connsiteX33" fmla="*/ 1109133 w 1641122"/>
                <a:gd name="connsiteY33" fmla="*/ 581377 h 1652411"/>
                <a:gd name="connsiteX34" fmla="*/ 1261533 w 1641122"/>
                <a:gd name="connsiteY34" fmla="*/ 539044 h 1652411"/>
                <a:gd name="connsiteX35" fmla="*/ 1371600 w 1641122"/>
                <a:gd name="connsiteY35" fmla="*/ 445911 h 1652411"/>
                <a:gd name="connsiteX36" fmla="*/ 1397000 w 1641122"/>
                <a:gd name="connsiteY36" fmla="*/ 318911 h 1652411"/>
                <a:gd name="connsiteX37" fmla="*/ 1278466 w 1641122"/>
                <a:gd name="connsiteY37" fmla="*/ 318911 h 1652411"/>
                <a:gd name="connsiteX38" fmla="*/ 1278466 w 1641122"/>
                <a:gd name="connsiteY38" fmla="*/ 395111 h 1652411"/>
                <a:gd name="connsiteX39" fmla="*/ 1126066 w 1641122"/>
                <a:gd name="connsiteY39" fmla="*/ 454377 h 1652411"/>
                <a:gd name="connsiteX40" fmla="*/ 1227666 w 1641122"/>
                <a:gd name="connsiteY40" fmla="*/ 378177 h 1652411"/>
                <a:gd name="connsiteX41" fmla="*/ 1286933 w 1641122"/>
                <a:gd name="connsiteY41" fmla="*/ 327377 h 1652411"/>
                <a:gd name="connsiteX42" fmla="*/ 1193800 w 1641122"/>
                <a:gd name="connsiteY42" fmla="*/ 259644 h 1652411"/>
                <a:gd name="connsiteX43" fmla="*/ 1126066 w 1641122"/>
                <a:gd name="connsiteY43" fmla="*/ 217311 h 1652411"/>
                <a:gd name="connsiteX44" fmla="*/ 1049866 w 1641122"/>
                <a:gd name="connsiteY44" fmla="*/ 369711 h 1652411"/>
                <a:gd name="connsiteX45" fmla="*/ 1032933 w 1641122"/>
                <a:gd name="connsiteY45" fmla="*/ 428977 h 1652411"/>
                <a:gd name="connsiteX46" fmla="*/ 939800 w 1641122"/>
                <a:gd name="connsiteY46" fmla="*/ 522111 h 1652411"/>
                <a:gd name="connsiteX47" fmla="*/ 973666 w 1641122"/>
                <a:gd name="connsiteY47" fmla="*/ 420511 h 1652411"/>
                <a:gd name="connsiteX48" fmla="*/ 990600 w 1641122"/>
                <a:gd name="connsiteY48" fmla="*/ 361244 h 1652411"/>
                <a:gd name="connsiteX49" fmla="*/ 999066 w 1641122"/>
                <a:gd name="connsiteY49" fmla="*/ 268111 h 1652411"/>
                <a:gd name="connsiteX50" fmla="*/ 948266 w 1641122"/>
                <a:gd name="connsiteY50" fmla="*/ 200377 h 1652411"/>
                <a:gd name="connsiteX51" fmla="*/ 838200 w 1641122"/>
                <a:gd name="connsiteY51" fmla="*/ 234244 h 1652411"/>
                <a:gd name="connsiteX52" fmla="*/ 795866 w 1641122"/>
                <a:gd name="connsiteY52" fmla="*/ 293511 h 1652411"/>
                <a:gd name="connsiteX53" fmla="*/ 812800 w 1641122"/>
                <a:gd name="connsiteY53" fmla="*/ 395111 h 1652411"/>
                <a:gd name="connsiteX54" fmla="*/ 762000 w 1641122"/>
                <a:gd name="connsiteY54" fmla="*/ 437444 h 1652411"/>
                <a:gd name="connsiteX55" fmla="*/ 778933 w 1641122"/>
                <a:gd name="connsiteY55" fmla="*/ 361244 h 1652411"/>
                <a:gd name="connsiteX56" fmla="*/ 787400 w 1641122"/>
                <a:gd name="connsiteY56" fmla="*/ 276577 h 1652411"/>
                <a:gd name="connsiteX57" fmla="*/ 736600 w 1641122"/>
                <a:gd name="connsiteY57" fmla="*/ 276577 h 1652411"/>
                <a:gd name="connsiteX58" fmla="*/ 685800 w 1641122"/>
                <a:gd name="connsiteY58" fmla="*/ 378177 h 1652411"/>
                <a:gd name="connsiteX59" fmla="*/ 702733 w 1641122"/>
                <a:gd name="connsiteY59" fmla="*/ 234244 h 1652411"/>
                <a:gd name="connsiteX60" fmla="*/ 787400 w 1641122"/>
                <a:gd name="connsiteY60" fmla="*/ 191911 h 1652411"/>
                <a:gd name="connsiteX61" fmla="*/ 778933 w 1641122"/>
                <a:gd name="connsiteY61" fmla="*/ 31044 h 1652411"/>
                <a:gd name="connsiteX62" fmla="*/ 651933 w 1641122"/>
                <a:gd name="connsiteY62" fmla="*/ 22577 h 1652411"/>
                <a:gd name="connsiteX63" fmla="*/ 592666 w 1641122"/>
                <a:gd name="connsiteY63" fmla="*/ 31044 h 1652411"/>
                <a:gd name="connsiteX64" fmla="*/ 541866 w 1641122"/>
                <a:gd name="connsiteY64" fmla="*/ 141111 h 1652411"/>
                <a:gd name="connsiteX65" fmla="*/ 584200 w 1641122"/>
                <a:gd name="connsiteY65" fmla="*/ 234244 h 1652411"/>
                <a:gd name="connsiteX66" fmla="*/ 516466 w 1641122"/>
                <a:gd name="connsiteY66" fmla="*/ 403577 h 1652411"/>
                <a:gd name="connsiteX67" fmla="*/ 508000 w 1641122"/>
                <a:gd name="connsiteY67" fmla="*/ 208844 h 1652411"/>
                <a:gd name="connsiteX68" fmla="*/ 533400 w 1641122"/>
                <a:gd name="connsiteY68" fmla="*/ 166511 h 1652411"/>
                <a:gd name="connsiteX69" fmla="*/ 482600 w 1641122"/>
                <a:gd name="connsiteY69" fmla="*/ 14111 h 1652411"/>
                <a:gd name="connsiteX70" fmla="*/ 270933 w 1641122"/>
                <a:gd name="connsiteY70" fmla="*/ 81844 h 1652411"/>
                <a:gd name="connsiteX71" fmla="*/ 270933 w 1641122"/>
                <a:gd name="connsiteY71" fmla="*/ 208844 h 1652411"/>
                <a:gd name="connsiteX0" fmla="*/ 232079 w 1641122"/>
                <a:gd name="connsiteY0" fmla="*/ 547510 h 1652411"/>
                <a:gd name="connsiteX1" fmla="*/ 0 w 1641122"/>
                <a:gd name="connsiteY1" fmla="*/ 522111 h 1652411"/>
                <a:gd name="connsiteX2" fmla="*/ 76199 w 1641122"/>
                <a:gd name="connsiteY2" fmla="*/ 725311 h 1652411"/>
                <a:gd name="connsiteX3" fmla="*/ 262466 w 1641122"/>
                <a:gd name="connsiteY3" fmla="*/ 742244 h 1652411"/>
                <a:gd name="connsiteX4" fmla="*/ 465666 w 1641122"/>
                <a:gd name="connsiteY4" fmla="*/ 708377 h 1652411"/>
                <a:gd name="connsiteX5" fmla="*/ 601133 w 1641122"/>
                <a:gd name="connsiteY5" fmla="*/ 903111 h 1652411"/>
                <a:gd name="connsiteX6" fmla="*/ 558800 w 1641122"/>
                <a:gd name="connsiteY6" fmla="*/ 962377 h 1652411"/>
                <a:gd name="connsiteX7" fmla="*/ 482600 w 1641122"/>
                <a:gd name="connsiteY7" fmla="*/ 877711 h 1652411"/>
                <a:gd name="connsiteX8" fmla="*/ 330200 w 1641122"/>
                <a:gd name="connsiteY8" fmla="*/ 886177 h 1652411"/>
                <a:gd name="connsiteX9" fmla="*/ 211666 w 1641122"/>
                <a:gd name="connsiteY9" fmla="*/ 1030111 h 1652411"/>
                <a:gd name="connsiteX10" fmla="*/ 186266 w 1641122"/>
                <a:gd name="connsiteY10" fmla="*/ 1148644 h 1652411"/>
                <a:gd name="connsiteX11" fmla="*/ 287866 w 1641122"/>
                <a:gd name="connsiteY11" fmla="*/ 1309511 h 1652411"/>
                <a:gd name="connsiteX12" fmla="*/ 304800 w 1641122"/>
                <a:gd name="connsiteY12" fmla="*/ 1504244 h 1652411"/>
                <a:gd name="connsiteX13" fmla="*/ 457200 w 1641122"/>
                <a:gd name="connsiteY13" fmla="*/ 1631244 h 1652411"/>
                <a:gd name="connsiteX14" fmla="*/ 618066 w 1641122"/>
                <a:gd name="connsiteY14" fmla="*/ 1614311 h 1652411"/>
                <a:gd name="connsiteX15" fmla="*/ 855133 w 1641122"/>
                <a:gd name="connsiteY15" fmla="*/ 1402644 h 1652411"/>
                <a:gd name="connsiteX16" fmla="*/ 905933 w 1641122"/>
                <a:gd name="connsiteY16" fmla="*/ 1190977 h 1652411"/>
                <a:gd name="connsiteX17" fmla="*/ 897466 w 1641122"/>
                <a:gd name="connsiteY17" fmla="*/ 1114777 h 1652411"/>
                <a:gd name="connsiteX18" fmla="*/ 1016000 w 1641122"/>
                <a:gd name="connsiteY18" fmla="*/ 1199444 h 1652411"/>
                <a:gd name="connsiteX19" fmla="*/ 1126066 w 1641122"/>
                <a:gd name="connsiteY19" fmla="*/ 1233311 h 1652411"/>
                <a:gd name="connsiteX20" fmla="*/ 1253066 w 1641122"/>
                <a:gd name="connsiteY20" fmla="*/ 1284111 h 1652411"/>
                <a:gd name="connsiteX21" fmla="*/ 1456266 w 1641122"/>
                <a:gd name="connsiteY21" fmla="*/ 1157111 h 1652411"/>
                <a:gd name="connsiteX22" fmla="*/ 1625600 w 1641122"/>
                <a:gd name="connsiteY22" fmla="*/ 903111 h 1652411"/>
                <a:gd name="connsiteX23" fmla="*/ 1549400 w 1641122"/>
                <a:gd name="connsiteY23" fmla="*/ 674511 h 1652411"/>
                <a:gd name="connsiteX24" fmla="*/ 1354666 w 1641122"/>
                <a:gd name="connsiteY24" fmla="*/ 750711 h 1652411"/>
                <a:gd name="connsiteX25" fmla="*/ 1219200 w 1641122"/>
                <a:gd name="connsiteY25" fmla="*/ 759177 h 1652411"/>
                <a:gd name="connsiteX26" fmla="*/ 1329266 w 1641122"/>
                <a:gd name="connsiteY26" fmla="*/ 674511 h 1652411"/>
                <a:gd name="connsiteX27" fmla="*/ 1397000 w 1641122"/>
                <a:gd name="connsiteY27" fmla="*/ 708377 h 1652411"/>
                <a:gd name="connsiteX28" fmla="*/ 1498600 w 1641122"/>
                <a:gd name="connsiteY28" fmla="*/ 623711 h 1652411"/>
                <a:gd name="connsiteX29" fmla="*/ 1380066 w 1641122"/>
                <a:gd name="connsiteY29" fmla="*/ 471311 h 1652411"/>
                <a:gd name="connsiteX30" fmla="*/ 1286933 w 1641122"/>
                <a:gd name="connsiteY30" fmla="*/ 530577 h 1652411"/>
                <a:gd name="connsiteX31" fmla="*/ 1312333 w 1641122"/>
                <a:gd name="connsiteY31" fmla="*/ 598311 h 1652411"/>
                <a:gd name="connsiteX32" fmla="*/ 1151466 w 1641122"/>
                <a:gd name="connsiteY32" fmla="*/ 640644 h 1652411"/>
                <a:gd name="connsiteX33" fmla="*/ 1109133 w 1641122"/>
                <a:gd name="connsiteY33" fmla="*/ 581377 h 1652411"/>
                <a:gd name="connsiteX34" fmla="*/ 1261533 w 1641122"/>
                <a:gd name="connsiteY34" fmla="*/ 539044 h 1652411"/>
                <a:gd name="connsiteX35" fmla="*/ 1371600 w 1641122"/>
                <a:gd name="connsiteY35" fmla="*/ 445911 h 1652411"/>
                <a:gd name="connsiteX36" fmla="*/ 1397000 w 1641122"/>
                <a:gd name="connsiteY36" fmla="*/ 318911 h 1652411"/>
                <a:gd name="connsiteX37" fmla="*/ 1278466 w 1641122"/>
                <a:gd name="connsiteY37" fmla="*/ 318911 h 1652411"/>
                <a:gd name="connsiteX38" fmla="*/ 1278466 w 1641122"/>
                <a:gd name="connsiteY38" fmla="*/ 395111 h 1652411"/>
                <a:gd name="connsiteX39" fmla="*/ 1126066 w 1641122"/>
                <a:gd name="connsiteY39" fmla="*/ 454377 h 1652411"/>
                <a:gd name="connsiteX40" fmla="*/ 1227666 w 1641122"/>
                <a:gd name="connsiteY40" fmla="*/ 378177 h 1652411"/>
                <a:gd name="connsiteX41" fmla="*/ 1286933 w 1641122"/>
                <a:gd name="connsiteY41" fmla="*/ 327377 h 1652411"/>
                <a:gd name="connsiteX42" fmla="*/ 1193800 w 1641122"/>
                <a:gd name="connsiteY42" fmla="*/ 259644 h 1652411"/>
                <a:gd name="connsiteX43" fmla="*/ 1126066 w 1641122"/>
                <a:gd name="connsiteY43" fmla="*/ 217311 h 1652411"/>
                <a:gd name="connsiteX44" fmla="*/ 1049866 w 1641122"/>
                <a:gd name="connsiteY44" fmla="*/ 369711 h 1652411"/>
                <a:gd name="connsiteX45" fmla="*/ 1032933 w 1641122"/>
                <a:gd name="connsiteY45" fmla="*/ 428977 h 1652411"/>
                <a:gd name="connsiteX46" fmla="*/ 939800 w 1641122"/>
                <a:gd name="connsiteY46" fmla="*/ 522111 h 1652411"/>
                <a:gd name="connsiteX47" fmla="*/ 973666 w 1641122"/>
                <a:gd name="connsiteY47" fmla="*/ 420511 h 1652411"/>
                <a:gd name="connsiteX48" fmla="*/ 990600 w 1641122"/>
                <a:gd name="connsiteY48" fmla="*/ 361244 h 1652411"/>
                <a:gd name="connsiteX49" fmla="*/ 999066 w 1641122"/>
                <a:gd name="connsiteY49" fmla="*/ 268111 h 1652411"/>
                <a:gd name="connsiteX50" fmla="*/ 948266 w 1641122"/>
                <a:gd name="connsiteY50" fmla="*/ 200377 h 1652411"/>
                <a:gd name="connsiteX51" fmla="*/ 838200 w 1641122"/>
                <a:gd name="connsiteY51" fmla="*/ 234244 h 1652411"/>
                <a:gd name="connsiteX52" fmla="*/ 795866 w 1641122"/>
                <a:gd name="connsiteY52" fmla="*/ 293511 h 1652411"/>
                <a:gd name="connsiteX53" fmla="*/ 812800 w 1641122"/>
                <a:gd name="connsiteY53" fmla="*/ 395111 h 1652411"/>
                <a:gd name="connsiteX54" fmla="*/ 762000 w 1641122"/>
                <a:gd name="connsiteY54" fmla="*/ 437444 h 1652411"/>
                <a:gd name="connsiteX55" fmla="*/ 778933 w 1641122"/>
                <a:gd name="connsiteY55" fmla="*/ 361244 h 1652411"/>
                <a:gd name="connsiteX56" fmla="*/ 787400 w 1641122"/>
                <a:gd name="connsiteY56" fmla="*/ 276577 h 1652411"/>
                <a:gd name="connsiteX57" fmla="*/ 736600 w 1641122"/>
                <a:gd name="connsiteY57" fmla="*/ 276577 h 1652411"/>
                <a:gd name="connsiteX58" fmla="*/ 685800 w 1641122"/>
                <a:gd name="connsiteY58" fmla="*/ 378177 h 1652411"/>
                <a:gd name="connsiteX59" fmla="*/ 702733 w 1641122"/>
                <a:gd name="connsiteY59" fmla="*/ 234244 h 1652411"/>
                <a:gd name="connsiteX60" fmla="*/ 787400 w 1641122"/>
                <a:gd name="connsiteY60" fmla="*/ 191911 h 1652411"/>
                <a:gd name="connsiteX61" fmla="*/ 778933 w 1641122"/>
                <a:gd name="connsiteY61" fmla="*/ 31044 h 1652411"/>
                <a:gd name="connsiteX62" fmla="*/ 651933 w 1641122"/>
                <a:gd name="connsiteY62" fmla="*/ 22577 h 1652411"/>
                <a:gd name="connsiteX63" fmla="*/ 592666 w 1641122"/>
                <a:gd name="connsiteY63" fmla="*/ 31044 h 1652411"/>
                <a:gd name="connsiteX64" fmla="*/ 541866 w 1641122"/>
                <a:gd name="connsiteY64" fmla="*/ 141111 h 1652411"/>
                <a:gd name="connsiteX65" fmla="*/ 584200 w 1641122"/>
                <a:gd name="connsiteY65" fmla="*/ 234244 h 1652411"/>
                <a:gd name="connsiteX66" fmla="*/ 516466 w 1641122"/>
                <a:gd name="connsiteY66" fmla="*/ 403577 h 1652411"/>
                <a:gd name="connsiteX67" fmla="*/ 508000 w 1641122"/>
                <a:gd name="connsiteY67" fmla="*/ 208844 h 1652411"/>
                <a:gd name="connsiteX68" fmla="*/ 533400 w 1641122"/>
                <a:gd name="connsiteY68" fmla="*/ 166511 h 1652411"/>
                <a:gd name="connsiteX69" fmla="*/ 482600 w 1641122"/>
                <a:gd name="connsiteY69" fmla="*/ 14111 h 1652411"/>
                <a:gd name="connsiteX70" fmla="*/ 270933 w 1641122"/>
                <a:gd name="connsiteY70" fmla="*/ 81844 h 1652411"/>
                <a:gd name="connsiteX71" fmla="*/ 270933 w 1641122"/>
                <a:gd name="connsiteY71" fmla="*/ 208844 h 1652411"/>
                <a:gd name="connsiteX0" fmla="*/ 232079 w 1641122"/>
                <a:gd name="connsiteY0" fmla="*/ 547510 h 1652411"/>
                <a:gd name="connsiteX1" fmla="*/ 143933 w 1641122"/>
                <a:gd name="connsiteY1" fmla="*/ 551744 h 1652411"/>
                <a:gd name="connsiteX2" fmla="*/ 0 w 1641122"/>
                <a:gd name="connsiteY2" fmla="*/ 522111 h 1652411"/>
                <a:gd name="connsiteX3" fmla="*/ 76199 w 1641122"/>
                <a:gd name="connsiteY3" fmla="*/ 725311 h 1652411"/>
                <a:gd name="connsiteX4" fmla="*/ 262466 w 1641122"/>
                <a:gd name="connsiteY4" fmla="*/ 742244 h 1652411"/>
                <a:gd name="connsiteX5" fmla="*/ 465666 w 1641122"/>
                <a:gd name="connsiteY5" fmla="*/ 708377 h 1652411"/>
                <a:gd name="connsiteX6" fmla="*/ 601133 w 1641122"/>
                <a:gd name="connsiteY6" fmla="*/ 903111 h 1652411"/>
                <a:gd name="connsiteX7" fmla="*/ 558800 w 1641122"/>
                <a:gd name="connsiteY7" fmla="*/ 962377 h 1652411"/>
                <a:gd name="connsiteX8" fmla="*/ 482600 w 1641122"/>
                <a:gd name="connsiteY8" fmla="*/ 877711 h 1652411"/>
                <a:gd name="connsiteX9" fmla="*/ 330200 w 1641122"/>
                <a:gd name="connsiteY9" fmla="*/ 886177 h 1652411"/>
                <a:gd name="connsiteX10" fmla="*/ 211666 w 1641122"/>
                <a:gd name="connsiteY10" fmla="*/ 1030111 h 1652411"/>
                <a:gd name="connsiteX11" fmla="*/ 186266 w 1641122"/>
                <a:gd name="connsiteY11" fmla="*/ 1148644 h 1652411"/>
                <a:gd name="connsiteX12" fmla="*/ 287866 w 1641122"/>
                <a:gd name="connsiteY12" fmla="*/ 1309511 h 1652411"/>
                <a:gd name="connsiteX13" fmla="*/ 304800 w 1641122"/>
                <a:gd name="connsiteY13" fmla="*/ 1504244 h 1652411"/>
                <a:gd name="connsiteX14" fmla="*/ 457200 w 1641122"/>
                <a:gd name="connsiteY14" fmla="*/ 1631244 h 1652411"/>
                <a:gd name="connsiteX15" fmla="*/ 618066 w 1641122"/>
                <a:gd name="connsiteY15" fmla="*/ 1614311 h 1652411"/>
                <a:gd name="connsiteX16" fmla="*/ 855133 w 1641122"/>
                <a:gd name="connsiteY16" fmla="*/ 1402644 h 1652411"/>
                <a:gd name="connsiteX17" fmla="*/ 905933 w 1641122"/>
                <a:gd name="connsiteY17" fmla="*/ 1190977 h 1652411"/>
                <a:gd name="connsiteX18" fmla="*/ 897466 w 1641122"/>
                <a:gd name="connsiteY18" fmla="*/ 1114777 h 1652411"/>
                <a:gd name="connsiteX19" fmla="*/ 1016000 w 1641122"/>
                <a:gd name="connsiteY19" fmla="*/ 1199444 h 1652411"/>
                <a:gd name="connsiteX20" fmla="*/ 1126066 w 1641122"/>
                <a:gd name="connsiteY20" fmla="*/ 1233311 h 1652411"/>
                <a:gd name="connsiteX21" fmla="*/ 1253066 w 1641122"/>
                <a:gd name="connsiteY21" fmla="*/ 1284111 h 1652411"/>
                <a:gd name="connsiteX22" fmla="*/ 1456266 w 1641122"/>
                <a:gd name="connsiteY22" fmla="*/ 1157111 h 1652411"/>
                <a:gd name="connsiteX23" fmla="*/ 1625600 w 1641122"/>
                <a:gd name="connsiteY23" fmla="*/ 903111 h 1652411"/>
                <a:gd name="connsiteX24" fmla="*/ 1549400 w 1641122"/>
                <a:gd name="connsiteY24" fmla="*/ 674511 h 1652411"/>
                <a:gd name="connsiteX25" fmla="*/ 1354666 w 1641122"/>
                <a:gd name="connsiteY25" fmla="*/ 750711 h 1652411"/>
                <a:gd name="connsiteX26" fmla="*/ 1219200 w 1641122"/>
                <a:gd name="connsiteY26" fmla="*/ 759177 h 1652411"/>
                <a:gd name="connsiteX27" fmla="*/ 1329266 w 1641122"/>
                <a:gd name="connsiteY27" fmla="*/ 674511 h 1652411"/>
                <a:gd name="connsiteX28" fmla="*/ 1397000 w 1641122"/>
                <a:gd name="connsiteY28" fmla="*/ 708377 h 1652411"/>
                <a:gd name="connsiteX29" fmla="*/ 1498600 w 1641122"/>
                <a:gd name="connsiteY29" fmla="*/ 623711 h 1652411"/>
                <a:gd name="connsiteX30" fmla="*/ 1380066 w 1641122"/>
                <a:gd name="connsiteY30" fmla="*/ 471311 h 1652411"/>
                <a:gd name="connsiteX31" fmla="*/ 1286933 w 1641122"/>
                <a:gd name="connsiteY31" fmla="*/ 530577 h 1652411"/>
                <a:gd name="connsiteX32" fmla="*/ 1312333 w 1641122"/>
                <a:gd name="connsiteY32" fmla="*/ 598311 h 1652411"/>
                <a:gd name="connsiteX33" fmla="*/ 1151466 w 1641122"/>
                <a:gd name="connsiteY33" fmla="*/ 640644 h 1652411"/>
                <a:gd name="connsiteX34" fmla="*/ 1109133 w 1641122"/>
                <a:gd name="connsiteY34" fmla="*/ 581377 h 1652411"/>
                <a:gd name="connsiteX35" fmla="*/ 1261533 w 1641122"/>
                <a:gd name="connsiteY35" fmla="*/ 539044 h 1652411"/>
                <a:gd name="connsiteX36" fmla="*/ 1371600 w 1641122"/>
                <a:gd name="connsiteY36" fmla="*/ 445911 h 1652411"/>
                <a:gd name="connsiteX37" fmla="*/ 1397000 w 1641122"/>
                <a:gd name="connsiteY37" fmla="*/ 318911 h 1652411"/>
                <a:gd name="connsiteX38" fmla="*/ 1278466 w 1641122"/>
                <a:gd name="connsiteY38" fmla="*/ 318911 h 1652411"/>
                <a:gd name="connsiteX39" fmla="*/ 1278466 w 1641122"/>
                <a:gd name="connsiteY39" fmla="*/ 395111 h 1652411"/>
                <a:gd name="connsiteX40" fmla="*/ 1126066 w 1641122"/>
                <a:gd name="connsiteY40" fmla="*/ 454377 h 1652411"/>
                <a:gd name="connsiteX41" fmla="*/ 1227666 w 1641122"/>
                <a:gd name="connsiteY41" fmla="*/ 378177 h 1652411"/>
                <a:gd name="connsiteX42" fmla="*/ 1286933 w 1641122"/>
                <a:gd name="connsiteY42" fmla="*/ 327377 h 1652411"/>
                <a:gd name="connsiteX43" fmla="*/ 1193800 w 1641122"/>
                <a:gd name="connsiteY43" fmla="*/ 259644 h 1652411"/>
                <a:gd name="connsiteX44" fmla="*/ 1126066 w 1641122"/>
                <a:gd name="connsiteY44" fmla="*/ 217311 h 1652411"/>
                <a:gd name="connsiteX45" fmla="*/ 1049866 w 1641122"/>
                <a:gd name="connsiteY45" fmla="*/ 369711 h 1652411"/>
                <a:gd name="connsiteX46" fmla="*/ 1032933 w 1641122"/>
                <a:gd name="connsiteY46" fmla="*/ 428977 h 1652411"/>
                <a:gd name="connsiteX47" fmla="*/ 939800 w 1641122"/>
                <a:gd name="connsiteY47" fmla="*/ 522111 h 1652411"/>
                <a:gd name="connsiteX48" fmla="*/ 973666 w 1641122"/>
                <a:gd name="connsiteY48" fmla="*/ 420511 h 1652411"/>
                <a:gd name="connsiteX49" fmla="*/ 990600 w 1641122"/>
                <a:gd name="connsiteY49" fmla="*/ 361244 h 1652411"/>
                <a:gd name="connsiteX50" fmla="*/ 999066 w 1641122"/>
                <a:gd name="connsiteY50" fmla="*/ 268111 h 1652411"/>
                <a:gd name="connsiteX51" fmla="*/ 948266 w 1641122"/>
                <a:gd name="connsiteY51" fmla="*/ 200377 h 1652411"/>
                <a:gd name="connsiteX52" fmla="*/ 838200 w 1641122"/>
                <a:gd name="connsiteY52" fmla="*/ 234244 h 1652411"/>
                <a:gd name="connsiteX53" fmla="*/ 795866 w 1641122"/>
                <a:gd name="connsiteY53" fmla="*/ 293511 h 1652411"/>
                <a:gd name="connsiteX54" fmla="*/ 812800 w 1641122"/>
                <a:gd name="connsiteY54" fmla="*/ 395111 h 1652411"/>
                <a:gd name="connsiteX55" fmla="*/ 762000 w 1641122"/>
                <a:gd name="connsiteY55" fmla="*/ 437444 h 1652411"/>
                <a:gd name="connsiteX56" fmla="*/ 778933 w 1641122"/>
                <a:gd name="connsiteY56" fmla="*/ 361244 h 1652411"/>
                <a:gd name="connsiteX57" fmla="*/ 787400 w 1641122"/>
                <a:gd name="connsiteY57" fmla="*/ 276577 h 1652411"/>
                <a:gd name="connsiteX58" fmla="*/ 736600 w 1641122"/>
                <a:gd name="connsiteY58" fmla="*/ 276577 h 1652411"/>
                <a:gd name="connsiteX59" fmla="*/ 685800 w 1641122"/>
                <a:gd name="connsiteY59" fmla="*/ 378177 h 1652411"/>
                <a:gd name="connsiteX60" fmla="*/ 702733 w 1641122"/>
                <a:gd name="connsiteY60" fmla="*/ 234244 h 1652411"/>
                <a:gd name="connsiteX61" fmla="*/ 787400 w 1641122"/>
                <a:gd name="connsiteY61" fmla="*/ 191911 h 1652411"/>
                <a:gd name="connsiteX62" fmla="*/ 778933 w 1641122"/>
                <a:gd name="connsiteY62" fmla="*/ 31044 h 1652411"/>
                <a:gd name="connsiteX63" fmla="*/ 651933 w 1641122"/>
                <a:gd name="connsiteY63" fmla="*/ 22577 h 1652411"/>
                <a:gd name="connsiteX64" fmla="*/ 592666 w 1641122"/>
                <a:gd name="connsiteY64" fmla="*/ 31044 h 1652411"/>
                <a:gd name="connsiteX65" fmla="*/ 541866 w 1641122"/>
                <a:gd name="connsiteY65" fmla="*/ 141111 h 1652411"/>
                <a:gd name="connsiteX66" fmla="*/ 584200 w 1641122"/>
                <a:gd name="connsiteY66" fmla="*/ 234244 h 1652411"/>
                <a:gd name="connsiteX67" fmla="*/ 516466 w 1641122"/>
                <a:gd name="connsiteY67" fmla="*/ 403577 h 1652411"/>
                <a:gd name="connsiteX68" fmla="*/ 508000 w 1641122"/>
                <a:gd name="connsiteY68" fmla="*/ 208844 h 1652411"/>
                <a:gd name="connsiteX69" fmla="*/ 533400 w 1641122"/>
                <a:gd name="connsiteY69" fmla="*/ 166511 h 1652411"/>
                <a:gd name="connsiteX70" fmla="*/ 482600 w 1641122"/>
                <a:gd name="connsiteY70" fmla="*/ 14111 h 1652411"/>
                <a:gd name="connsiteX71" fmla="*/ 270933 w 1641122"/>
                <a:gd name="connsiteY71" fmla="*/ 81844 h 1652411"/>
                <a:gd name="connsiteX72" fmla="*/ 270933 w 1641122"/>
                <a:gd name="connsiteY72" fmla="*/ 208844 h 1652411"/>
                <a:gd name="connsiteX0" fmla="*/ 234548 w 1643591"/>
                <a:gd name="connsiteY0" fmla="*/ 547510 h 1652411"/>
                <a:gd name="connsiteX1" fmla="*/ 146402 w 1643591"/>
                <a:gd name="connsiteY1" fmla="*/ 551744 h 1652411"/>
                <a:gd name="connsiteX2" fmla="*/ 63852 w 1643591"/>
                <a:gd name="connsiteY2" fmla="*/ 526344 h 1652411"/>
                <a:gd name="connsiteX3" fmla="*/ 2469 w 1643591"/>
                <a:gd name="connsiteY3" fmla="*/ 522111 h 1652411"/>
                <a:gd name="connsiteX4" fmla="*/ 78668 w 1643591"/>
                <a:gd name="connsiteY4" fmla="*/ 725311 h 1652411"/>
                <a:gd name="connsiteX5" fmla="*/ 264935 w 1643591"/>
                <a:gd name="connsiteY5" fmla="*/ 742244 h 1652411"/>
                <a:gd name="connsiteX6" fmla="*/ 468135 w 1643591"/>
                <a:gd name="connsiteY6" fmla="*/ 708377 h 1652411"/>
                <a:gd name="connsiteX7" fmla="*/ 603602 w 1643591"/>
                <a:gd name="connsiteY7" fmla="*/ 903111 h 1652411"/>
                <a:gd name="connsiteX8" fmla="*/ 561269 w 1643591"/>
                <a:gd name="connsiteY8" fmla="*/ 962377 h 1652411"/>
                <a:gd name="connsiteX9" fmla="*/ 485069 w 1643591"/>
                <a:gd name="connsiteY9" fmla="*/ 877711 h 1652411"/>
                <a:gd name="connsiteX10" fmla="*/ 332669 w 1643591"/>
                <a:gd name="connsiteY10" fmla="*/ 886177 h 1652411"/>
                <a:gd name="connsiteX11" fmla="*/ 214135 w 1643591"/>
                <a:gd name="connsiteY11" fmla="*/ 1030111 h 1652411"/>
                <a:gd name="connsiteX12" fmla="*/ 188735 w 1643591"/>
                <a:gd name="connsiteY12" fmla="*/ 1148644 h 1652411"/>
                <a:gd name="connsiteX13" fmla="*/ 290335 w 1643591"/>
                <a:gd name="connsiteY13" fmla="*/ 1309511 h 1652411"/>
                <a:gd name="connsiteX14" fmla="*/ 307269 w 1643591"/>
                <a:gd name="connsiteY14" fmla="*/ 1504244 h 1652411"/>
                <a:gd name="connsiteX15" fmla="*/ 459669 w 1643591"/>
                <a:gd name="connsiteY15" fmla="*/ 1631244 h 1652411"/>
                <a:gd name="connsiteX16" fmla="*/ 620535 w 1643591"/>
                <a:gd name="connsiteY16" fmla="*/ 1614311 h 1652411"/>
                <a:gd name="connsiteX17" fmla="*/ 857602 w 1643591"/>
                <a:gd name="connsiteY17" fmla="*/ 1402644 h 1652411"/>
                <a:gd name="connsiteX18" fmla="*/ 908402 w 1643591"/>
                <a:gd name="connsiteY18" fmla="*/ 1190977 h 1652411"/>
                <a:gd name="connsiteX19" fmla="*/ 899935 w 1643591"/>
                <a:gd name="connsiteY19" fmla="*/ 1114777 h 1652411"/>
                <a:gd name="connsiteX20" fmla="*/ 1018469 w 1643591"/>
                <a:gd name="connsiteY20" fmla="*/ 1199444 h 1652411"/>
                <a:gd name="connsiteX21" fmla="*/ 1128535 w 1643591"/>
                <a:gd name="connsiteY21" fmla="*/ 1233311 h 1652411"/>
                <a:gd name="connsiteX22" fmla="*/ 1255535 w 1643591"/>
                <a:gd name="connsiteY22" fmla="*/ 1284111 h 1652411"/>
                <a:gd name="connsiteX23" fmla="*/ 1458735 w 1643591"/>
                <a:gd name="connsiteY23" fmla="*/ 1157111 h 1652411"/>
                <a:gd name="connsiteX24" fmla="*/ 1628069 w 1643591"/>
                <a:gd name="connsiteY24" fmla="*/ 903111 h 1652411"/>
                <a:gd name="connsiteX25" fmla="*/ 1551869 w 1643591"/>
                <a:gd name="connsiteY25" fmla="*/ 674511 h 1652411"/>
                <a:gd name="connsiteX26" fmla="*/ 1357135 w 1643591"/>
                <a:gd name="connsiteY26" fmla="*/ 750711 h 1652411"/>
                <a:gd name="connsiteX27" fmla="*/ 1221669 w 1643591"/>
                <a:gd name="connsiteY27" fmla="*/ 759177 h 1652411"/>
                <a:gd name="connsiteX28" fmla="*/ 1331735 w 1643591"/>
                <a:gd name="connsiteY28" fmla="*/ 674511 h 1652411"/>
                <a:gd name="connsiteX29" fmla="*/ 1399469 w 1643591"/>
                <a:gd name="connsiteY29" fmla="*/ 708377 h 1652411"/>
                <a:gd name="connsiteX30" fmla="*/ 1501069 w 1643591"/>
                <a:gd name="connsiteY30" fmla="*/ 623711 h 1652411"/>
                <a:gd name="connsiteX31" fmla="*/ 1382535 w 1643591"/>
                <a:gd name="connsiteY31" fmla="*/ 471311 h 1652411"/>
                <a:gd name="connsiteX32" fmla="*/ 1289402 w 1643591"/>
                <a:gd name="connsiteY32" fmla="*/ 530577 h 1652411"/>
                <a:gd name="connsiteX33" fmla="*/ 1314802 w 1643591"/>
                <a:gd name="connsiteY33" fmla="*/ 598311 h 1652411"/>
                <a:gd name="connsiteX34" fmla="*/ 1153935 w 1643591"/>
                <a:gd name="connsiteY34" fmla="*/ 640644 h 1652411"/>
                <a:gd name="connsiteX35" fmla="*/ 1111602 w 1643591"/>
                <a:gd name="connsiteY35" fmla="*/ 581377 h 1652411"/>
                <a:gd name="connsiteX36" fmla="*/ 1264002 w 1643591"/>
                <a:gd name="connsiteY36" fmla="*/ 539044 h 1652411"/>
                <a:gd name="connsiteX37" fmla="*/ 1374069 w 1643591"/>
                <a:gd name="connsiteY37" fmla="*/ 445911 h 1652411"/>
                <a:gd name="connsiteX38" fmla="*/ 1399469 w 1643591"/>
                <a:gd name="connsiteY38" fmla="*/ 318911 h 1652411"/>
                <a:gd name="connsiteX39" fmla="*/ 1280935 w 1643591"/>
                <a:gd name="connsiteY39" fmla="*/ 318911 h 1652411"/>
                <a:gd name="connsiteX40" fmla="*/ 1280935 w 1643591"/>
                <a:gd name="connsiteY40" fmla="*/ 395111 h 1652411"/>
                <a:gd name="connsiteX41" fmla="*/ 1128535 w 1643591"/>
                <a:gd name="connsiteY41" fmla="*/ 454377 h 1652411"/>
                <a:gd name="connsiteX42" fmla="*/ 1230135 w 1643591"/>
                <a:gd name="connsiteY42" fmla="*/ 378177 h 1652411"/>
                <a:gd name="connsiteX43" fmla="*/ 1289402 w 1643591"/>
                <a:gd name="connsiteY43" fmla="*/ 327377 h 1652411"/>
                <a:gd name="connsiteX44" fmla="*/ 1196269 w 1643591"/>
                <a:gd name="connsiteY44" fmla="*/ 259644 h 1652411"/>
                <a:gd name="connsiteX45" fmla="*/ 1128535 w 1643591"/>
                <a:gd name="connsiteY45" fmla="*/ 217311 h 1652411"/>
                <a:gd name="connsiteX46" fmla="*/ 1052335 w 1643591"/>
                <a:gd name="connsiteY46" fmla="*/ 369711 h 1652411"/>
                <a:gd name="connsiteX47" fmla="*/ 1035402 w 1643591"/>
                <a:gd name="connsiteY47" fmla="*/ 428977 h 1652411"/>
                <a:gd name="connsiteX48" fmla="*/ 942269 w 1643591"/>
                <a:gd name="connsiteY48" fmla="*/ 522111 h 1652411"/>
                <a:gd name="connsiteX49" fmla="*/ 976135 w 1643591"/>
                <a:gd name="connsiteY49" fmla="*/ 420511 h 1652411"/>
                <a:gd name="connsiteX50" fmla="*/ 993069 w 1643591"/>
                <a:gd name="connsiteY50" fmla="*/ 361244 h 1652411"/>
                <a:gd name="connsiteX51" fmla="*/ 1001535 w 1643591"/>
                <a:gd name="connsiteY51" fmla="*/ 268111 h 1652411"/>
                <a:gd name="connsiteX52" fmla="*/ 950735 w 1643591"/>
                <a:gd name="connsiteY52" fmla="*/ 200377 h 1652411"/>
                <a:gd name="connsiteX53" fmla="*/ 840669 w 1643591"/>
                <a:gd name="connsiteY53" fmla="*/ 234244 h 1652411"/>
                <a:gd name="connsiteX54" fmla="*/ 798335 w 1643591"/>
                <a:gd name="connsiteY54" fmla="*/ 293511 h 1652411"/>
                <a:gd name="connsiteX55" fmla="*/ 815269 w 1643591"/>
                <a:gd name="connsiteY55" fmla="*/ 395111 h 1652411"/>
                <a:gd name="connsiteX56" fmla="*/ 764469 w 1643591"/>
                <a:gd name="connsiteY56" fmla="*/ 437444 h 1652411"/>
                <a:gd name="connsiteX57" fmla="*/ 781402 w 1643591"/>
                <a:gd name="connsiteY57" fmla="*/ 361244 h 1652411"/>
                <a:gd name="connsiteX58" fmla="*/ 789869 w 1643591"/>
                <a:gd name="connsiteY58" fmla="*/ 276577 h 1652411"/>
                <a:gd name="connsiteX59" fmla="*/ 739069 w 1643591"/>
                <a:gd name="connsiteY59" fmla="*/ 276577 h 1652411"/>
                <a:gd name="connsiteX60" fmla="*/ 688269 w 1643591"/>
                <a:gd name="connsiteY60" fmla="*/ 378177 h 1652411"/>
                <a:gd name="connsiteX61" fmla="*/ 705202 w 1643591"/>
                <a:gd name="connsiteY61" fmla="*/ 234244 h 1652411"/>
                <a:gd name="connsiteX62" fmla="*/ 789869 w 1643591"/>
                <a:gd name="connsiteY62" fmla="*/ 191911 h 1652411"/>
                <a:gd name="connsiteX63" fmla="*/ 781402 w 1643591"/>
                <a:gd name="connsiteY63" fmla="*/ 31044 h 1652411"/>
                <a:gd name="connsiteX64" fmla="*/ 654402 w 1643591"/>
                <a:gd name="connsiteY64" fmla="*/ 22577 h 1652411"/>
                <a:gd name="connsiteX65" fmla="*/ 595135 w 1643591"/>
                <a:gd name="connsiteY65" fmla="*/ 31044 h 1652411"/>
                <a:gd name="connsiteX66" fmla="*/ 544335 w 1643591"/>
                <a:gd name="connsiteY66" fmla="*/ 141111 h 1652411"/>
                <a:gd name="connsiteX67" fmla="*/ 586669 w 1643591"/>
                <a:gd name="connsiteY67" fmla="*/ 234244 h 1652411"/>
                <a:gd name="connsiteX68" fmla="*/ 518935 w 1643591"/>
                <a:gd name="connsiteY68" fmla="*/ 403577 h 1652411"/>
                <a:gd name="connsiteX69" fmla="*/ 510469 w 1643591"/>
                <a:gd name="connsiteY69" fmla="*/ 208844 h 1652411"/>
                <a:gd name="connsiteX70" fmla="*/ 535869 w 1643591"/>
                <a:gd name="connsiteY70" fmla="*/ 166511 h 1652411"/>
                <a:gd name="connsiteX71" fmla="*/ 485069 w 1643591"/>
                <a:gd name="connsiteY71" fmla="*/ 14111 h 1652411"/>
                <a:gd name="connsiteX72" fmla="*/ 273402 w 1643591"/>
                <a:gd name="connsiteY72" fmla="*/ 81844 h 1652411"/>
                <a:gd name="connsiteX73" fmla="*/ 273402 w 1643591"/>
                <a:gd name="connsiteY73" fmla="*/ 208844 h 1652411"/>
                <a:gd name="connsiteX0" fmla="*/ 317098 w 1643591"/>
                <a:gd name="connsiteY0" fmla="*/ 547510 h 1652411"/>
                <a:gd name="connsiteX1" fmla="*/ 146402 w 1643591"/>
                <a:gd name="connsiteY1" fmla="*/ 551744 h 1652411"/>
                <a:gd name="connsiteX2" fmla="*/ 63852 w 1643591"/>
                <a:gd name="connsiteY2" fmla="*/ 526344 h 1652411"/>
                <a:gd name="connsiteX3" fmla="*/ 2469 w 1643591"/>
                <a:gd name="connsiteY3" fmla="*/ 522111 h 1652411"/>
                <a:gd name="connsiteX4" fmla="*/ 78668 w 1643591"/>
                <a:gd name="connsiteY4" fmla="*/ 725311 h 1652411"/>
                <a:gd name="connsiteX5" fmla="*/ 264935 w 1643591"/>
                <a:gd name="connsiteY5" fmla="*/ 742244 h 1652411"/>
                <a:gd name="connsiteX6" fmla="*/ 468135 w 1643591"/>
                <a:gd name="connsiteY6" fmla="*/ 708377 h 1652411"/>
                <a:gd name="connsiteX7" fmla="*/ 603602 w 1643591"/>
                <a:gd name="connsiteY7" fmla="*/ 903111 h 1652411"/>
                <a:gd name="connsiteX8" fmla="*/ 561269 w 1643591"/>
                <a:gd name="connsiteY8" fmla="*/ 962377 h 1652411"/>
                <a:gd name="connsiteX9" fmla="*/ 485069 w 1643591"/>
                <a:gd name="connsiteY9" fmla="*/ 877711 h 1652411"/>
                <a:gd name="connsiteX10" fmla="*/ 332669 w 1643591"/>
                <a:gd name="connsiteY10" fmla="*/ 886177 h 1652411"/>
                <a:gd name="connsiteX11" fmla="*/ 214135 w 1643591"/>
                <a:gd name="connsiteY11" fmla="*/ 1030111 h 1652411"/>
                <a:gd name="connsiteX12" fmla="*/ 188735 w 1643591"/>
                <a:gd name="connsiteY12" fmla="*/ 1148644 h 1652411"/>
                <a:gd name="connsiteX13" fmla="*/ 290335 w 1643591"/>
                <a:gd name="connsiteY13" fmla="*/ 1309511 h 1652411"/>
                <a:gd name="connsiteX14" fmla="*/ 307269 w 1643591"/>
                <a:gd name="connsiteY14" fmla="*/ 1504244 h 1652411"/>
                <a:gd name="connsiteX15" fmla="*/ 459669 w 1643591"/>
                <a:gd name="connsiteY15" fmla="*/ 1631244 h 1652411"/>
                <a:gd name="connsiteX16" fmla="*/ 620535 w 1643591"/>
                <a:gd name="connsiteY16" fmla="*/ 1614311 h 1652411"/>
                <a:gd name="connsiteX17" fmla="*/ 857602 w 1643591"/>
                <a:gd name="connsiteY17" fmla="*/ 1402644 h 1652411"/>
                <a:gd name="connsiteX18" fmla="*/ 908402 w 1643591"/>
                <a:gd name="connsiteY18" fmla="*/ 1190977 h 1652411"/>
                <a:gd name="connsiteX19" fmla="*/ 899935 w 1643591"/>
                <a:gd name="connsiteY19" fmla="*/ 1114777 h 1652411"/>
                <a:gd name="connsiteX20" fmla="*/ 1018469 w 1643591"/>
                <a:gd name="connsiteY20" fmla="*/ 1199444 h 1652411"/>
                <a:gd name="connsiteX21" fmla="*/ 1128535 w 1643591"/>
                <a:gd name="connsiteY21" fmla="*/ 1233311 h 1652411"/>
                <a:gd name="connsiteX22" fmla="*/ 1255535 w 1643591"/>
                <a:gd name="connsiteY22" fmla="*/ 1284111 h 1652411"/>
                <a:gd name="connsiteX23" fmla="*/ 1458735 w 1643591"/>
                <a:gd name="connsiteY23" fmla="*/ 1157111 h 1652411"/>
                <a:gd name="connsiteX24" fmla="*/ 1628069 w 1643591"/>
                <a:gd name="connsiteY24" fmla="*/ 903111 h 1652411"/>
                <a:gd name="connsiteX25" fmla="*/ 1551869 w 1643591"/>
                <a:gd name="connsiteY25" fmla="*/ 674511 h 1652411"/>
                <a:gd name="connsiteX26" fmla="*/ 1357135 w 1643591"/>
                <a:gd name="connsiteY26" fmla="*/ 750711 h 1652411"/>
                <a:gd name="connsiteX27" fmla="*/ 1221669 w 1643591"/>
                <a:gd name="connsiteY27" fmla="*/ 759177 h 1652411"/>
                <a:gd name="connsiteX28" fmla="*/ 1331735 w 1643591"/>
                <a:gd name="connsiteY28" fmla="*/ 674511 h 1652411"/>
                <a:gd name="connsiteX29" fmla="*/ 1399469 w 1643591"/>
                <a:gd name="connsiteY29" fmla="*/ 708377 h 1652411"/>
                <a:gd name="connsiteX30" fmla="*/ 1501069 w 1643591"/>
                <a:gd name="connsiteY30" fmla="*/ 623711 h 1652411"/>
                <a:gd name="connsiteX31" fmla="*/ 1382535 w 1643591"/>
                <a:gd name="connsiteY31" fmla="*/ 471311 h 1652411"/>
                <a:gd name="connsiteX32" fmla="*/ 1289402 w 1643591"/>
                <a:gd name="connsiteY32" fmla="*/ 530577 h 1652411"/>
                <a:gd name="connsiteX33" fmla="*/ 1314802 w 1643591"/>
                <a:gd name="connsiteY33" fmla="*/ 598311 h 1652411"/>
                <a:gd name="connsiteX34" fmla="*/ 1153935 w 1643591"/>
                <a:gd name="connsiteY34" fmla="*/ 640644 h 1652411"/>
                <a:gd name="connsiteX35" fmla="*/ 1111602 w 1643591"/>
                <a:gd name="connsiteY35" fmla="*/ 581377 h 1652411"/>
                <a:gd name="connsiteX36" fmla="*/ 1264002 w 1643591"/>
                <a:gd name="connsiteY36" fmla="*/ 539044 h 1652411"/>
                <a:gd name="connsiteX37" fmla="*/ 1374069 w 1643591"/>
                <a:gd name="connsiteY37" fmla="*/ 445911 h 1652411"/>
                <a:gd name="connsiteX38" fmla="*/ 1399469 w 1643591"/>
                <a:gd name="connsiteY38" fmla="*/ 318911 h 1652411"/>
                <a:gd name="connsiteX39" fmla="*/ 1280935 w 1643591"/>
                <a:gd name="connsiteY39" fmla="*/ 318911 h 1652411"/>
                <a:gd name="connsiteX40" fmla="*/ 1280935 w 1643591"/>
                <a:gd name="connsiteY40" fmla="*/ 395111 h 1652411"/>
                <a:gd name="connsiteX41" fmla="*/ 1128535 w 1643591"/>
                <a:gd name="connsiteY41" fmla="*/ 454377 h 1652411"/>
                <a:gd name="connsiteX42" fmla="*/ 1230135 w 1643591"/>
                <a:gd name="connsiteY42" fmla="*/ 378177 h 1652411"/>
                <a:gd name="connsiteX43" fmla="*/ 1289402 w 1643591"/>
                <a:gd name="connsiteY43" fmla="*/ 327377 h 1652411"/>
                <a:gd name="connsiteX44" fmla="*/ 1196269 w 1643591"/>
                <a:gd name="connsiteY44" fmla="*/ 259644 h 1652411"/>
                <a:gd name="connsiteX45" fmla="*/ 1128535 w 1643591"/>
                <a:gd name="connsiteY45" fmla="*/ 217311 h 1652411"/>
                <a:gd name="connsiteX46" fmla="*/ 1052335 w 1643591"/>
                <a:gd name="connsiteY46" fmla="*/ 369711 h 1652411"/>
                <a:gd name="connsiteX47" fmla="*/ 1035402 w 1643591"/>
                <a:gd name="connsiteY47" fmla="*/ 428977 h 1652411"/>
                <a:gd name="connsiteX48" fmla="*/ 942269 w 1643591"/>
                <a:gd name="connsiteY48" fmla="*/ 522111 h 1652411"/>
                <a:gd name="connsiteX49" fmla="*/ 976135 w 1643591"/>
                <a:gd name="connsiteY49" fmla="*/ 420511 h 1652411"/>
                <a:gd name="connsiteX50" fmla="*/ 993069 w 1643591"/>
                <a:gd name="connsiteY50" fmla="*/ 361244 h 1652411"/>
                <a:gd name="connsiteX51" fmla="*/ 1001535 w 1643591"/>
                <a:gd name="connsiteY51" fmla="*/ 268111 h 1652411"/>
                <a:gd name="connsiteX52" fmla="*/ 950735 w 1643591"/>
                <a:gd name="connsiteY52" fmla="*/ 200377 h 1652411"/>
                <a:gd name="connsiteX53" fmla="*/ 840669 w 1643591"/>
                <a:gd name="connsiteY53" fmla="*/ 234244 h 1652411"/>
                <a:gd name="connsiteX54" fmla="*/ 798335 w 1643591"/>
                <a:gd name="connsiteY54" fmla="*/ 293511 h 1652411"/>
                <a:gd name="connsiteX55" fmla="*/ 815269 w 1643591"/>
                <a:gd name="connsiteY55" fmla="*/ 395111 h 1652411"/>
                <a:gd name="connsiteX56" fmla="*/ 764469 w 1643591"/>
                <a:gd name="connsiteY56" fmla="*/ 437444 h 1652411"/>
                <a:gd name="connsiteX57" fmla="*/ 781402 w 1643591"/>
                <a:gd name="connsiteY57" fmla="*/ 361244 h 1652411"/>
                <a:gd name="connsiteX58" fmla="*/ 789869 w 1643591"/>
                <a:gd name="connsiteY58" fmla="*/ 276577 h 1652411"/>
                <a:gd name="connsiteX59" fmla="*/ 739069 w 1643591"/>
                <a:gd name="connsiteY59" fmla="*/ 276577 h 1652411"/>
                <a:gd name="connsiteX60" fmla="*/ 688269 w 1643591"/>
                <a:gd name="connsiteY60" fmla="*/ 378177 h 1652411"/>
                <a:gd name="connsiteX61" fmla="*/ 705202 w 1643591"/>
                <a:gd name="connsiteY61" fmla="*/ 234244 h 1652411"/>
                <a:gd name="connsiteX62" fmla="*/ 789869 w 1643591"/>
                <a:gd name="connsiteY62" fmla="*/ 191911 h 1652411"/>
                <a:gd name="connsiteX63" fmla="*/ 781402 w 1643591"/>
                <a:gd name="connsiteY63" fmla="*/ 31044 h 1652411"/>
                <a:gd name="connsiteX64" fmla="*/ 654402 w 1643591"/>
                <a:gd name="connsiteY64" fmla="*/ 22577 h 1652411"/>
                <a:gd name="connsiteX65" fmla="*/ 595135 w 1643591"/>
                <a:gd name="connsiteY65" fmla="*/ 31044 h 1652411"/>
                <a:gd name="connsiteX66" fmla="*/ 544335 w 1643591"/>
                <a:gd name="connsiteY66" fmla="*/ 141111 h 1652411"/>
                <a:gd name="connsiteX67" fmla="*/ 586669 w 1643591"/>
                <a:gd name="connsiteY67" fmla="*/ 234244 h 1652411"/>
                <a:gd name="connsiteX68" fmla="*/ 518935 w 1643591"/>
                <a:gd name="connsiteY68" fmla="*/ 403577 h 1652411"/>
                <a:gd name="connsiteX69" fmla="*/ 510469 w 1643591"/>
                <a:gd name="connsiteY69" fmla="*/ 208844 h 1652411"/>
                <a:gd name="connsiteX70" fmla="*/ 535869 w 1643591"/>
                <a:gd name="connsiteY70" fmla="*/ 166511 h 1652411"/>
                <a:gd name="connsiteX71" fmla="*/ 485069 w 1643591"/>
                <a:gd name="connsiteY71" fmla="*/ 14111 h 1652411"/>
                <a:gd name="connsiteX72" fmla="*/ 273402 w 1643591"/>
                <a:gd name="connsiteY72" fmla="*/ 81844 h 1652411"/>
                <a:gd name="connsiteX73" fmla="*/ 273402 w 1643591"/>
                <a:gd name="connsiteY73" fmla="*/ 208844 h 1652411"/>
                <a:gd name="connsiteX0" fmla="*/ 317098 w 1643591"/>
                <a:gd name="connsiteY0" fmla="*/ 547510 h 1652411"/>
                <a:gd name="connsiteX1" fmla="*/ 146402 w 1643591"/>
                <a:gd name="connsiteY1" fmla="*/ 551744 h 1652411"/>
                <a:gd name="connsiteX2" fmla="*/ 146403 w 1643591"/>
                <a:gd name="connsiteY2" fmla="*/ 545394 h 1652411"/>
                <a:gd name="connsiteX3" fmla="*/ 63852 w 1643591"/>
                <a:gd name="connsiteY3" fmla="*/ 526344 h 1652411"/>
                <a:gd name="connsiteX4" fmla="*/ 2469 w 1643591"/>
                <a:gd name="connsiteY4" fmla="*/ 522111 h 1652411"/>
                <a:gd name="connsiteX5" fmla="*/ 78668 w 1643591"/>
                <a:gd name="connsiteY5" fmla="*/ 725311 h 1652411"/>
                <a:gd name="connsiteX6" fmla="*/ 264935 w 1643591"/>
                <a:gd name="connsiteY6" fmla="*/ 742244 h 1652411"/>
                <a:gd name="connsiteX7" fmla="*/ 468135 w 1643591"/>
                <a:gd name="connsiteY7" fmla="*/ 708377 h 1652411"/>
                <a:gd name="connsiteX8" fmla="*/ 603602 w 1643591"/>
                <a:gd name="connsiteY8" fmla="*/ 903111 h 1652411"/>
                <a:gd name="connsiteX9" fmla="*/ 561269 w 1643591"/>
                <a:gd name="connsiteY9" fmla="*/ 962377 h 1652411"/>
                <a:gd name="connsiteX10" fmla="*/ 485069 w 1643591"/>
                <a:gd name="connsiteY10" fmla="*/ 877711 h 1652411"/>
                <a:gd name="connsiteX11" fmla="*/ 332669 w 1643591"/>
                <a:gd name="connsiteY11" fmla="*/ 886177 h 1652411"/>
                <a:gd name="connsiteX12" fmla="*/ 214135 w 1643591"/>
                <a:gd name="connsiteY12" fmla="*/ 1030111 h 1652411"/>
                <a:gd name="connsiteX13" fmla="*/ 188735 w 1643591"/>
                <a:gd name="connsiteY13" fmla="*/ 1148644 h 1652411"/>
                <a:gd name="connsiteX14" fmla="*/ 290335 w 1643591"/>
                <a:gd name="connsiteY14" fmla="*/ 1309511 h 1652411"/>
                <a:gd name="connsiteX15" fmla="*/ 307269 w 1643591"/>
                <a:gd name="connsiteY15" fmla="*/ 1504244 h 1652411"/>
                <a:gd name="connsiteX16" fmla="*/ 459669 w 1643591"/>
                <a:gd name="connsiteY16" fmla="*/ 1631244 h 1652411"/>
                <a:gd name="connsiteX17" fmla="*/ 620535 w 1643591"/>
                <a:gd name="connsiteY17" fmla="*/ 1614311 h 1652411"/>
                <a:gd name="connsiteX18" fmla="*/ 857602 w 1643591"/>
                <a:gd name="connsiteY18" fmla="*/ 1402644 h 1652411"/>
                <a:gd name="connsiteX19" fmla="*/ 908402 w 1643591"/>
                <a:gd name="connsiteY19" fmla="*/ 1190977 h 1652411"/>
                <a:gd name="connsiteX20" fmla="*/ 899935 w 1643591"/>
                <a:gd name="connsiteY20" fmla="*/ 1114777 h 1652411"/>
                <a:gd name="connsiteX21" fmla="*/ 1018469 w 1643591"/>
                <a:gd name="connsiteY21" fmla="*/ 1199444 h 1652411"/>
                <a:gd name="connsiteX22" fmla="*/ 1128535 w 1643591"/>
                <a:gd name="connsiteY22" fmla="*/ 1233311 h 1652411"/>
                <a:gd name="connsiteX23" fmla="*/ 1255535 w 1643591"/>
                <a:gd name="connsiteY23" fmla="*/ 1284111 h 1652411"/>
                <a:gd name="connsiteX24" fmla="*/ 1458735 w 1643591"/>
                <a:gd name="connsiteY24" fmla="*/ 1157111 h 1652411"/>
                <a:gd name="connsiteX25" fmla="*/ 1628069 w 1643591"/>
                <a:gd name="connsiteY25" fmla="*/ 903111 h 1652411"/>
                <a:gd name="connsiteX26" fmla="*/ 1551869 w 1643591"/>
                <a:gd name="connsiteY26" fmla="*/ 674511 h 1652411"/>
                <a:gd name="connsiteX27" fmla="*/ 1357135 w 1643591"/>
                <a:gd name="connsiteY27" fmla="*/ 750711 h 1652411"/>
                <a:gd name="connsiteX28" fmla="*/ 1221669 w 1643591"/>
                <a:gd name="connsiteY28" fmla="*/ 759177 h 1652411"/>
                <a:gd name="connsiteX29" fmla="*/ 1331735 w 1643591"/>
                <a:gd name="connsiteY29" fmla="*/ 674511 h 1652411"/>
                <a:gd name="connsiteX30" fmla="*/ 1399469 w 1643591"/>
                <a:gd name="connsiteY30" fmla="*/ 708377 h 1652411"/>
                <a:gd name="connsiteX31" fmla="*/ 1501069 w 1643591"/>
                <a:gd name="connsiteY31" fmla="*/ 623711 h 1652411"/>
                <a:gd name="connsiteX32" fmla="*/ 1382535 w 1643591"/>
                <a:gd name="connsiteY32" fmla="*/ 471311 h 1652411"/>
                <a:gd name="connsiteX33" fmla="*/ 1289402 w 1643591"/>
                <a:gd name="connsiteY33" fmla="*/ 530577 h 1652411"/>
                <a:gd name="connsiteX34" fmla="*/ 1314802 w 1643591"/>
                <a:gd name="connsiteY34" fmla="*/ 598311 h 1652411"/>
                <a:gd name="connsiteX35" fmla="*/ 1153935 w 1643591"/>
                <a:gd name="connsiteY35" fmla="*/ 640644 h 1652411"/>
                <a:gd name="connsiteX36" fmla="*/ 1111602 w 1643591"/>
                <a:gd name="connsiteY36" fmla="*/ 581377 h 1652411"/>
                <a:gd name="connsiteX37" fmla="*/ 1264002 w 1643591"/>
                <a:gd name="connsiteY37" fmla="*/ 539044 h 1652411"/>
                <a:gd name="connsiteX38" fmla="*/ 1374069 w 1643591"/>
                <a:gd name="connsiteY38" fmla="*/ 445911 h 1652411"/>
                <a:gd name="connsiteX39" fmla="*/ 1399469 w 1643591"/>
                <a:gd name="connsiteY39" fmla="*/ 318911 h 1652411"/>
                <a:gd name="connsiteX40" fmla="*/ 1280935 w 1643591"/>
                <a:gd name="connsiteY40" fmla="*/ 318911 h 1652411"/>
                <a:gd name="connsiteX41" fmla="*/ 1280935 w 1643591"/>
                <a:gd name="connsiteY41" fmla="*/ 395111 h 1652411"/>
                <a:gd name="connsiteX42" fmla="*/ 1128535 w 1643591"/>
                <a:gd name="connsiteY42" fmla="*/ 454377 h 1652411"/>
                <a:gd name="connsiteX43" fmla="*/ 1230135 w 1643591"/>
                <a:gd name="connsiteY43" fmla="*/ 378177 h 1652411"/>
                <a:gd name="connsiteX44" fmla="*/ 1289402 w 1643591"/>
                <a:gd name="connsiteY44" fmla="*/ 327377 h 1652411"/>
                <a:gd name="connsiteX45" fmla="*/ 1196269 w 1643591"/>
                <a:gd name="connsiteY45" fmla="*/ 259644 h 1652411"/>
                <a:gd name="connsiteX46" fmla="*/ 1128535 w 1643591"/>
                <a:gd name="connsiteY46" fmla="*/ 217311 h 1652411"/>
                <a:gd name="connsiteX47" fmla="*/ 1052335 w 1643591"/>
                <a:gd name="connsiteY47" fmla="*/ 369711 h 1652411"/>
                <a:gd name="connsiteX48" fmla="*/ 1035402 w 1643591"/>
                <a:gd name="connsiteY48" fmla="*/ 428977 h 1652411"/>
                <a:gd name="connsiteX49" fmla="*/ 942269 w 1643591"/>
                <a:gd name="connsiteY49" fmla="*/ 522111 h 1652411"/>
                <a:gd name="connsiteX50" fmla="*/ 976135 w 1643591"/>
                <a:gd name="connsiteY50" fmla="*/ 420511 h 1652411"/>
                <a:gd name="connsiteX51" fmla="*/ 993069 w 1643591"/>
                <a:gd name="connsiteY51" fmla="*/ 361244 h 1652411"/>
                <a:gd name="connsiteX52" fmla="*/ 1001535 w 1643591"/>
                <a:gd name="connsiteY52" fmla="*/ 268111 h 1652411"/>
                <a:gd name="connsiteX53" fmla="*/ 950735 w 1643591"/>
                <a:gd name="connsiteY53" fmla="*/ 200377 h 1652411"/>
                <a:gd name="connsiteX54" fmla="*/ 840669 w 1643591"/>
                <a:gd name="connsiteY54" fmla="*/ 234244 h 1652411"/>
                <a:gd name="connsiteX55" fmla="*/ 798335 w 1643591"/>
                <a:gd name="connsiteY55" fmla="*/ 293511 h 1652411"/>
                <a:gd name="connsiteX56" fmla="*/ 815269 w 1643591"/>
                <a:gd name="connsiteY56" fmla="*/ 395111 h 1652411"/>
                <a:gd name="connsiteX57" fmla="*/ 764469 w 1643591"/>
                <a:gd name="connsiteY57" fmla="*/ 437444 h 1652411"/>
                <a:gd name="connsiteX58" fmla="*/ 781402 w 1643591"/>
                <a:gd name="connsiteY58" fmla="*/ 361244 h 1652411"/>
                <a:gd name="connsiteX59" fmla="*/ 789869 w 1643591"/>
                <a:gd name="connsiteY59" fmla="*/ 276577 h 1652411"/>
                <a:gd name="connsiteX60" fmla="*/ 739069 w 1643591"/>
                <a:gd name="connsiteY60" fmla="*/ 276577 h 1652411"/>
                <a:gd name="connsiteX61" fmla="*/ 688269 w 1643591"/>
                <a:gd name="connsiteY61" fmla="*/ 378177 h 1652411"/>
                <a:gd name="connsiteX62" fmla="*/ 705202 w 1643591"/>
                <a:gd name="connsiteY62" fmla="*/ 234244 h 1652411"/>
                <a:gd name="connsiteX63" fmla="*/ 789869 w 1643591"/>
                <a:gd name="connsiteY63" fmla="*/ 191911 h 1652411"/>
                <a:gd name="connsiteX64" fmla="*/ 781402 w 1643591"/>
                <a:gd name="connsiteY64" fmla="*/ 31044 h 1652411"/>
                <a:gd name="connsiteX65" fmla="*/ 654402 w 1643591"/>
                <a:gd name="connsiteY65" fmla="*/ 22577 h 1652411"/>
                <a:gd name="connsiteX66" fmla="*/ 595135 w 1643591"/>
                <a:gd name="connsiteY66" fmla="*/ 31044 h 1652411"/>
                <a:gd name="connsiteX67" fmla="*/ 544335 w 1643591"/>
                <a:gd name="connsiteY67" fmla="*/ 141111 h 1652411"/>
                <a:gd name="connsiteX68" fmla="*/ 586669 w 1643591"/>
                <a:gd name="connsiteY68" fmla="*/ 234244 h 1652411"/>
                <a:gd name="connsiteX69" fmla="*/ 518935 w 1643591"/>
                <a:gd name="connsiteY69" fmla="*/ 403577 h 1652411"/>
                <a:gd name="connsiteX70" fmla="*/ 510469 w 1643591"/>
                <a:gd name="connsiteY70" fmla="*/ 208844 h 1652411"/>
                <a:gd name="connsiteX71" fmla="*/ 535869 w 1643591"/>
                <a:gd name="connsiteY71" fmla="*/ 166511 h 1652411"/>
                <a:gd name="connsiteX72" fmla="*/ 485069 w 1643591"/>
                <a:gd name="connsiteY72" fmla="*/ 14111 h 1652411"/>
                <a:gd name="connsiteX73" fmla="*/ 273402 w 1643591"/>
                <a:gd name="connsiteY73" fmla="*/ 81844 h 1652411"/>
                <a:gd name="connsiteX74" fmla="*/ 273402 w 1643591"/>
                <a:gd name="connsiteY74" fmla="*/ 208844 h 1652411"/>
                <a:gd name="connsiteX0" fmla="*/ 317098 w 1643591"/>
                <a:gd name="connsiteY0" fmla="*/ 547510 h 1652411"/>
                <a:gd name="connsiteX1" fmla="*/ 146402 w 1643591"/>
                <a:gd name="connsiteY1" fmla="*/ 551744 h 1652411"/>
                <a:gd name="connsiteX2" fmla="*/ 146403 w 1643591"/>
                <a:gd name="connsiteY2" fmla="*/ 545394 h 1652411"/>
                <a:gd name="connsiteX3" fmla="*/ 63852 w 1643591"/>
                <a:gd name="connsiteY3" fmla="*/ 526344 h 1652411"/>
                <a:gd name="connsiteX4" fmla="*/ 2469 w 1643591"/>
                <a:gd name="connsiteY4" fmla="*/ 522111 h 1652411"/>
                <a:gd name="connsiteX5" fmla="*/ 78668 w 1643591"/>
                <a:gd name="connsiteY5" fmla="*/ 725311 h 1652411"/>
                <a:gd name="connsiteX6" fmla="*/ 264935 w 1643591"/>
                <a:gd name="connsiteY6" fmla="*/ 742244 h 1652411"/>
                <a:gd name="connsiteX7" fmla="*/ 468135 w 1643591"/>
                <a:gd name="connsiteY7" fmla="*/ 708377 h 1652411"/>
                <a:gd name="connsiteX8" fmla="*/ 603602 w 1643591"/>
                <a:gd name="connsiteY8" fmla="*/ 903111 h 1652411"/>
                <a:gd name="connsiteX9" fmla="*/ 561269 w 1643591"/>
                <a:gd name="connsiteY9" fmla="*/ 962377 h 1652411"/>
                <a:gd name="connsiteX10" fmla="*/ 485069 w 1643591"/>
                <a:gd name="connsiteY10" fmla="*/ 877711 h 1652411"/>
                <a:gd name="connsiteX11" fmla="*/ 332669 w 1643591"/>
                <a:gd name="connsiteY11" fmla="*/ 886177 h 1652411"/>
                <a:gd name="connsiteX12" fmla="*/ 214135 w 1643591"/>
                <a:gd name="connsiteY12" fmla="*/ 1030111 h 1652411"/>
                <a:gd name="connsiteX13" fmla="*/ 188735 w 1643591"/>
                <a:gd name="connsiteY13" fmla="*/ 1148644 h 1652411"/>
                <a:gd name="connsiteX14" fmla="*/ 290335 w 1643591"/>
                <a:gd name="connsiteY14" fmla="*/ 1309511 h 1652411"/>
                <a:gd name="connsiteX15" fmla="*/ 307269 w 1643591"/>
                <a:gd name="connsiteY15" fmla="*/ 1504244 h 1652411"/>
                <a:gd name="connsiteX16" fmla="*/ 459669 w 1643591"/>
                <a:gd name="connsiteY16" fmla="*/ 1631244 h 1652411"/>
                <a:gd name="connsiteX17" fmla="*/ 620535 w 1643591"/>
                <a:gd name="connsiteY17" fmla="*/ 1614311 h 1652411"/>
                <a:gd name="connsiteX18" fmla="*/ 857602 w 1643591"/>
                <a:gd name="connsiteY18" fmla="*/ 1402644 h 1652411"/>
                <a:gd name="connsiteX19" fmla="*/ 908402 w 1643591"/>
                <a:gd name="connsiteY19" fmla="*/ 1190977 h 1652411"/>
                <a:gd name="connsiteX20" fmla="*/ 899935 w 1643591"/>
                <a:gd name="connsiteY20" fmla="*/ 1114777 h 1652411"/>
                <a:gd name="connsiteX21" fmla="*/ 1018469 w 1643591"/>
                <a:gd name="connsiteY21" fmla="*/ 1199444 h 1652411"/>
                <a:gd name="connsiteX22" fmla="*/ 1128535 w 1643591"/>
                <a:gd name="connsiteY22" fmla="*/ 1233311 h 1652411"/>
                <a:gd name="connsiteX23" fmla="*/ 1255535 w 1643591"/>
                <a:gd name="connsiteY23" fmla="*/ 1284111 h 1652411"/>
                <a:gd name="connsiteX24" fmla="*/ 1458735 w 1643591"/>
                <a:gd name="connsiteY24" fmla="*/ 1157111 h 1652411"/>
                <a:gd name="connsiteX25" fmla="*/ 1628069 w 1643591"/>
                <a:gd name="connsiteY25" fmla="*/ 903111 h 1652411"/>
                <a:gd name="connsiteX26" fmla="*/ 1551869 w 1643591"/>
                <a:gd name="connsiteY26" fmla="*/ 674511 h 1652411"/>
                <a:gd name="connsiteX27" fmla="*/ 1357135 w 1643591"/>
                <a:gd name="connsiteY27" fmla="*/ 750711 h 1652411"/>
                <a:gd name="connsiteX28" fmla="*/ 1221669 w 1643591"/>
                <a:gd name="connsiteY28" fmla="*/ 759177 h 1652411"/>
                <a:gd name="connsiteX29" fmla="*/ 1331735 w 1643591"/>
                <a:gd name="connsiteY29" fmla="*/ 674511 h 1652411"/>
                <a:gd name="connsiteX30" fmla="*/ 1399469 w 1643591"/>
                <a:gd name="connsiteY30" fmla="*/ 708377 h 1652411"/>
                <a:gd name="connsiteX31" fmla="*/ 1501069 w 1643591"/>
                <a:gd name="connsiteY31" fmla="*/ 623711 h 1652411"/>
                <a:gd name="connsiteX32" fmla="*/ 1382535 w 1643591"/>
                <a:gd name="connsiteY32" fmla="*/ 471311 h 1652411"/>
                <a:gd name="connsiteX33" fmla="*/ 1289402 w 1643591"/>
                <a:gd name="connsiteY33" fmla="*/ 530577 h 1652411"/>
                <a:gd name="connsiteX34" fmla="*/ 1314802 w 1643591"/>
                <a:gd name="connsiteY34" fmla="*/ 598311 h 1652411"/>
                <a:gd name="connsiteX35" fmla="*/ 1153935 w 1643591"/>
                <a:gd name="connsiteY35" fmla="*/ 640644 h 1652411"/>
                <a:gd name="connsiteX36" fmla="*/ 1111602 w 1643591"/>
                <a:gd name="connsiteY36" fmla="*/ 581377 h 1652411"/>
                <a:gd name="connsiteX37" fmla="*/ 1264002 w 1643591"/>
                <a:gd name="connsiteY37" fmla="*/ 539044 h 1652411"/>
                <a:gd name="connsiteX38" fmla="*/ 1374069 w 1643591"/>
                <a:gd name="connsiteY38" fmla="*/ 445911 h 1652411"/>
                <a:gd name="connsiteX39" fmla="*/ 1399469 w 1643591"/>
                <a:gd name="connsiteY39" fmla="*/ 318911 h 1652411"/>
                <a:gd name="connsiteX40" fmla="*/ 1280935 w 1643591"/>
                <a:gd name="connsiteY40" fmla="*/ 318911 h 1652411"/>
                <a:gd name="connsiteX41" fmla="*/ 1280935 w 1643591"/>
                <a:gd name="connsiteY41" fmla="*/ 395111 h 1652411"/>
                <a:gd name="connsiteX42" fmla="*/ 1128535 w 1643591"/>
                <a:gd name="connsiteY42" fmla="*/ 454377 h 1652411"/>
                <a:gd name="connsiteX43" fmla="*/ 1230135 w 1643591"/>
                <a:gd name="connsiteY43" fmla="*/ 378177 h 1652411"/>
                <a:gd name="connsiteX44" fmla="*/ 1289402 w 1643591"/>
                <a:gd name="connsiteY44" fmla="*/ 327377 h 1652411"/>
                <a:gd name="connsiteX45" fmla="*/ 1196269 w 1643591"/>
                <a:gd name="connsiteY45" fmla="*/ 259644 h 1652411"/>
                <a:gd name="connsiteX46" fmla="*/ 1128535 w 1643591"/>
                <a:gd name="connsiteY46" fmla="*/ 217311 h 1652411"/>
                <a:gd name="connsiteX47" fmla="*/ 1052335 w 1643591"/>
                <a:gd name="connsiteY47" fmla="*/ 369711 h 1652411"/>
                <a:gd name="connsiteX48" fmla="*/ 1035402 w 1643591"/>
                <a:gd name="connsiteY48" fmla="*/ 428977 h 1652411"/>
                <a:gd name="connsiteX49" fmla="*/ 942269 w 1643591"/>
                <a:gd name="connsiteY49" fmla="*/ 522111 h 1652411"/>
                <a:gd name="connsiteX50" fmla="*/ 976135 w 1643591"/>
                <a:gd name="connsiteY50" fmla="*/ 420511 h 1652411"/>
                <a:gd name="connsiteX51" fmla="*/ 993069 w 1643591"/>
                <a:gd name="connsiteY51" fmla="*/ 361244 h 1652411"/>
                <a:gd name="connsiteX52" fmla="*/ 1001535 w 1643591"/>
                <a:gd name="connsiteY52" fmla="*/ 268111 h 1652411"/>
                <a:gd name="connsiteX53" fmla="*/ 950735 w 1643591"/>
                <a:gd name="connsiteY53" fmla="*/ 200377 h 1652411"/>
                <a:gd name="connsiteX54" fmla="*/ 840669 w 1643591"/>
                <a:gd name="connsiteY54" fmla="*/ 234244 h 1652411"/>
                <a:gd name="connsiteX55" fmla="*/ 798335 w 1643591"/>
                <a:gd name="connsiteY55" fmla="*/ 293511 h 1652411"/>
                <a:gd name="connsiteX56" fmla="*/ 815269 w 1643591"/>
                <a:gd name="connsiteY56" fmla="*/ 395111 h 1652411"/>
                <a:gd name="connsiteX57" fmla="*/ 764469 w 1643591"/>
                <a:gd name="connsiteY57" fmla="*/ 437444 h 1652411"/>
                <a:gd name="connsiteX58" fmla="*/ 781402 w 1643591"/>
                <a:gd name="connsiteY58" fmla="*/ 361244 h 1652411"/>
                <a:gd name="connsiteX59" fmla="*/ 789869 w 1643591"/>
                <a:gd name="connsiteY59" fmla="*/ 276577 h 1652411"/>
                <a:gd name="connsiteX60" fmla="*/ 739069 w 1643591"/>
                <a:gd name="connsiteY60" fmla="*/ 276577 h 1652411"/>
                <a:gd name="connsiteX61" fmla="*/ 688269 w 1643591"/>
                <a:gd name="connsiteY61" fmla="*/ 378177 h 1652411"/>
                <a:gd name="connsiteX62" fmla="*/ 705202 w 1643591"/>
                <a:gd name="connsiteY62" fmla="*/ 234244 h 1652411"/>
                <a:gd name="connsiteX63" fmla="*/ 789869 w 1643591"/>
                <a:gd name="connsiteY63" fmla="*/ 191911 h 1652411"/>
                <a:gd name="connsiteX64" fmla="*/ 781402 w 1643591"/>
                <a:gd name="connsiteY64" fmla="*/ 31044 h 1652411"/>
                <a:gd name="connsiteX65" fmla="*/ 654402 w 1643591"/>
                <a:gd name="connsiteY65" fmla="*/ 22577 h 1652411"/>
                <a:gd name="connsiteX66" fmla="*/ 595135 w 1643591"/>
                <a:gd name="connsiteY66" fmla="*/ 31044 h 1652411"/>
                <a:gd name="connsiteX67" fmla="*/ 544335 w 1643591"/>
                <a:gd name="connsiteY67" fmla="*/ 141111 h 1652411"/>
                <a:gd name="connsiteX68" fmla="*/ 586669 w 1643591"/>
                <a:gd name="connsiteY68" fmla="*/ 234244 h 1652411"/>
                <a:gd name="connsiteX69" fmla="*/ 518935 w 1643591"/>
                <a:gd name="connsiteY69" fmla="*/ 403577 h 1652411"/>
                <a:gd name="connsiteX70" fmla="*/ 510469 w 1643591"/>
                <a:gd name="connsiteY70" fmla="*/ 208844 h 1652411"/>
                <a:gd name="connsiteX71" fmla="*/ 535869 w 1643591"/>
                <a:gd name="connsiteY71" fmla="*/ 166511 h 1652411"/>
                <a:gd name="connsiteX72" fmla="*/ 485069 w 1643591"/>
                <a:gd name="connsiteY72" fmla="*/ 14111 h 1652411"/>
                <a:gd name="connsiteX73" fmla="*/ 273402 w 1643591"/>
                <a:gd name="connsiteY73" fmla="*/ 81844 h 1652411"/>
                <a:gd name="connsiteX74" fmla="*/ 273402 w 1643591"/>
                <a:gd name="connsiteY74" fmla="*/ 208844 h 1652411"/>
                <a:gd name="connsiteX0" fmla="*/ 164698 w 1643591"/>
                <a:gd name="connsiteY0" fmla="*/ 420510 h 1652411"/>
                <a:gd name="connsiteX1" fmla="*/ 146402 w 1643591"/>
                <a:gd name="connsiteY1" fmla="*/ 551744 h 1652411"/>
                <a:gd name="connsiteX2" fmla="*/ 146403 w 1643591"/>
                <a:gd name="connsiteY2" fmla="*/ 545394 h 1652411"/>
                <a:gd name="connsiteX3" fmla="*/ 63852 w 1643591"/>
                <a:gd name="connsiteY3" fmla="*/ 526344 h 1652411"/>
                <a:gd name="connsiteX4" fmla="*/ 2469 w 1643591"/>
                <a:gd name="connsiteY4" fmla="*/ 522111 h 1652411"/>
                <a:gd name="connsiteX5" fmla="*/ 78668 w 1643591"/>
                <a:gd name="connsiteY5" fmla="*/ 725311 h 1652411"/>
                <a:gd name="connsiteX6" fmla="*/ 264935 w 1643591"/>
                <a:gd name="connsiteY6" fmla="*/ 742244 h 1652411"/>
                <a:gd name="connsiteX7" fmla="*/ 468135 w 1643591"/>
                <a:gd name="connsiteY7" fmla="*/ 708377 h 1652411"/>
                <a:gd name="connsiteX8" fmla="*/ 603602 w 1643591"/>
                <a:gd name="connsiteY8" fmla="*/ 903111 h 1652411"/>
                <a:gd name="connsiteX9" fmla="*/ 561269 w 1643591"/>
                <a:gd name="connsiteY9" fmla="*/ 962377 h 1652411"/>
                <a:gd name="connsiteX10" fmla="*/ 485069 w 1643591"/>
                <a:gd name="connsiteY10" fmla="*/ 877711 h 1652411"/>
                <a:gd name="connsiteX11" fmla="*/ 332669 w 1643591"/>
                <a:gd name="connsiteY11" fmla="*/ 886177 h 1652411"/>
                <a:gd name="connsiteX12" fmla="*/ 214135 w 1643591"/>
                <a:gd name="connsiteY12" fmla="*/ 1030111 h 1652411"/>
                <a:gd name="connsiteX13" fmla="*/ 188735 w 1643591"/>
                <a:gd name="connsiteY13" fmla="*/ 1148644 h 1652411"/>
                <a:gd name="connsiteX14" fmla="*/ 290335 w 1643591"/>
                <a:gd name="connsiteY14" fmla="*/ 1309511 h 1652411"/>
                <a:gd name="connsiteX15" fmla="*/ 307269 w 1643591"/>
                <a:gd name="connsiteY15" fmla="*/ 1504244 h 1652411"/>
                <a:gd name="connsiteX16" fmla="*/ 459669 w 1643591"/>
                <a:gd name="connsiteY16" fmla="*/ 1631244 h 1652411"/>
                <a:gd name="connsiteX17" fmla="*/ 620535 w 1643591"/>
                <a:gd name="connsiteY17" fmla="*/ 1614311 h 1652411"/>
                <a:gd name="connsiteX18" fmla="*/ 857602 w 1643591"/>
                <a:gd name="connsiteY18" fmla="*/ 1402644 h 1652411"/>
                <a:gd name="connsiteX19" fmla="*/ 908402 w 1643591"/>
                <a:gd name="connsiteY19" fmla="*/ 1190977 h 1652411"/>
                <a:gd name="connsiteX20" fmla="*/ 899935 w 1643591"/>
                <a:gd name="connsiteY20" fmla="*/ 1114777 h 1652411"/>
                <a:gd name="connsiteX21" fmla="*/ 1018469 w 1643591"/>
                <a:gd name="connsiteY21" fmla="*/ 1199444 h 1652411"/>
                <a:gd name="connsiteX22" fmla="*/ 1128535 w 1643591"/>
                <a:gd name="connsiteY22" fmla="*/ 1233311 h 1652411"/>
                <a:gd name="connsiteX23" fmla="*/ 1255535 w 1643591"/>
                <a:gd name="connsiteY23" fmla="*/ 1284111 h 1652411"/>
                <a:gd name="connsiteX24" fmla="*/ 1458735 w 1643591"/>
                <a:gd name="connsiteY24" fmla="*/ 1157111 h 1652411"/>
                <a:gd name="connsiteX25" fmla="*/ 1628069 w 1643591"/>
                <a:gd name="connsiteY25" fmla="*/ 903111 h 1652411"/>
                <a:gd name="connsiteX26" fmla="*/ 1551869 w 1643591"/>
                <a:gd name="connsiteY26" fmla="*/ 674511 h 1652411"/>
                <a:gd name="connsiteX27" fmla="*/ 1357135 w 1643591"/>
                <a:gd name="connsiteY27" fmla="*/ 750711 h 1652411"/>
                <a:gd name="connsiteX28" fmla="*/ 1221669 w 1643591"/>
                <a:gd name="connsiteY28" fmla="*/ 759177 h 1652411"/>
                <a:gd name="connsiteX29" fmla="*/ 1331735 w 1643591"/>
                <a:gd name="connsiteY29" fmla="*/ 674511 h 1652411"/>
                <a:gd name="connsiteX30" fmla="*/ 1399469 w 1643591"/>
                <a:gd name="connsiteY30" fmla="*/ 708377 h 1652411"/>
                <a:gd name="connsiteX31" fmla="*/ 1501069 w 1643591"/>
                <a:gd name="connsiteY31" fmla="*/ 623711 h 1652411"/>
                <a:gd name="connsiteX32" fmla="*/ 1382535 w 1643591"/>
                <a:gd name="connsiteY32" fmla="*/ 471311 h 1652411"/>
                <a:gd name="connsiteX33" fmla="*/ 1289402 w 1643591"/>
                <a:gd name="connsiteY33" fmla="*/ 530577 h 1652411"/>
                <a:gd name="connsiteX34" fmla="*/ 1314802 w 1643591"/>
                <a:gd name="connsiteY34" fmla="*/ 598311 h 1652411"/>
                <a:gd name="connsiteX35" fmla="*/ 1153935 w 1643591"/>
                <a:gd name="connsiteY35" fmla="*/ 640644 h 1652411"/>
                <a:gd name="connsiteX36" fmla="*/ 1111602 w 1643591"/>
                <a:gd name="connsiteY36" fmla="*/ 581377 h 1652411"/>
                <a:gd name="connsiteX37" fmla="*/ 1264002 w 1643591"/>
                <a:gd name="connsiteY37" fmla="*/ 539044 h 1652411"/>
                <a:gd name="connsiteX38" fmla="*/ 1374069 w 1643591"/>
                <a:gd name="connsiteY38" fmla="*/ 445911 h 1652411"/>
                <a:gd name="connsiteX39" fmla="*/ 1399469 w 1643591"/>
                <a:gd name="connsiteY39" fmla="*/ 318911 h 1652411"/>
                <a:gd name="connsiteX40" fmla="*/ 1280935 w 1643591"/>
                <a:gd name="connsiteY40" fmla="*/ 318911 h 1652411"/>
                <a:gd name="connsiteX41" fmla="*/ 1280935 w 1643591"/>
                <a:gd name="connsiteY41" fmla="*/ 395111 h 1652411"/>
                <a:gd name="connsiteX42" fmla="*/ 1128535 w 1643591"/>
                <a:gd name="connsiteY42" fmla="*/ 454377 h 1652411"/>
                <a:gd name="connsiteX43" fmla="*/ 1230135 w 1643591"/>
                <a:gd name="connsiteY43" fmla="*/ 378177 h 1652411"/>
                <a:gd name="connsiteX44" fmla="*/ 1289402 w 1643591"/>
                <a:gd name="connsiteY44" fmla="*/ 327377 h 1652411"/>
                <a:gd name="connsiteX45" fmla="*/ 1196269 w 1643591"/>
                <a:gd name="connsiteY45" fmla="*/ 259644 h 1652411"/>
                <a:gd name="connsiteX46" fmla="*/ 1128535 w 1643591"/>
                <a:gd name="connsiteY46" fmla="*/ 217311 h 1652411"/>
                <a:gd name="connsiteX47" fmla="*/ 1052335 w 1643591"/>
                <a:gd name="connsiteY47" fmla="*/ 369711 h 1652411"/>
                <a:gd name="connsiteX48" fmla="*/ 1035402 w 1643591"/>
                <a:gd name="connsiteY48" fmla="*/ 428977 h 1652411"/>
                <a:gd name="connsiteX49" fmla="*/ 942269 w 1643591"/>
                <a:gd name="connsiteY49" fmla="*/ 522111 h 1652411"/>
                <a:gd name="connsiteX50" fmla="*/ 976135 w 1643591"/>
                <a:gd name="connsiteY50" fmla="*/ 420511 h 1652411"/>
                <a:gd name="connsiteX51" fmla="*/ 993069 w 1643591"/>
                <a:gd name="connsiteY51" fmla="*/ 361244 h 1652411"/>
                <a:gd name="connsiteX52" fmla="*/ 1001535 w 1643591"/>
                <a:gd name="connsiteY52" fmla="*/ 268111 h 1652411"/>
                <a:gd name="connsiteX53" fmla="*/ 950735 w 1643591"/>
                <a:gd name="connsiteY53" fmla="*/ 200377 h 1652411"/>
                <a:gd name="connsiteX54" fmla="*/ 840669 w 1643591"/>
                <a:gd name="connsiteY54" fmla="*/ 234244 h 1652411"/>
                <a:gd name="connsiteX55" fmla="*/ 798335 w 1643591"/>
                <a:gd name="connsiteY55" fmla="*/ 293511 h 1652411"/>
                <a:gd name="connsiteX56" fmla="*/ 815269 w 1643591"/>
                <a:gd name="connsiteY56" fmla="*/ 395111 h 1652411"/>
                <a:gd name="connsiteX57" fmla="*/ 764469 w 1643591"/>
                <a:gd name="connsiteY57" fmla="*/ 437444 h 1652411"/>
                <a:gd name="connsiteX58" fmla="*/ 781402 w 1643591"/>
                <a:gd name="connsiteY58" fmla="*/ 361244 h 1652411"/>
                <a:gd name="connsiteX59" fmla="*/ 789869 w 1643591"/>
                <a:gd name="connsiteY59" fmla="*/ 276577 h 1652411"/>
                <a:gd name="connsiteX60" fmla="*/ 739069 w 1643591"/>
                <a:gd name="connsiteY60" fmla="*/ 276577 h 1652411"/>
                <a:gd name="connsiteX61" fmla="*/ 688269 w 1643591"/>
                <a:gd name="connsiteY61" fmla="*/ 378177 h 1652411"/>
                <a:gd name="connsiteX62" fmla="*/ 705202 w 1643591"/>
                <a:gd name="connsiteY62" fmla="*/ 234244 h 1652411"/>
                <a:gd name="connsiteX63" fmla="*/ 789869 w 1643591"/>
                <a:gd name="connsiteY63" fmla="*/ 191911 h 1652411"/>
                <a:gd name="connsiteX64" fmla="*/ 781402 w 1643591"/>
                <a:gd name="connsiteY64" fmla="*/ 31044 h 1652411"/>
                <a:gd name="connsiteX65" fmla="*/ 654402 w 1643591"/>
                <a:gd name="connsiteY65" fmla="*/ 22577 h 1652411"/>
                <a:gd name="connsiteX66" fmla="*/ 595135 w 1643591"/>
                <a:gd name="connsiteY66" fmla="*/ 31044 h 1652411"/>
                <a:gd name="connsiteX67" fmla="*/ 544335 w 1643591"/>
                <a:gd name="connsiteY67" fmla="*/ 141111 h 1652411"/>
                <a:gd name="connsiteX68" fmla="*/ 586669 w 1643591"/>
                <a:gd name="connsiteY68" fmla="*/ 234244 h 1652411"/>
                <a:gd name="connsiteX69" fmla="*/ 518935 w 1643591"/>
                <a:gd name="connsiteY69" fmla="*/ 403577 h 1652411"/>
                <a:gd name="connsiteX70" fmla="*/ 510469 w 1643591"/>
                <a:gd name="connsiteY70" fmla="*/ 208844 h 1652411"/>
                <a:gd name="connsiteX71" fmla="*/ 535869 w 1643591"/>
                <a:gd name="connsiteY71" fmla="*/ 166511 h 1652411"/>
                <a:gd name="connsiteX72" fmla="*/ 485069 w 1643591"/>
                <a:gd name="connsiteY72" fmla="*/ 14111 h 1652411"/>
                <a:gd name="connsiteX73" fmla="*/ 273402 w 1643591"/>
                <a:gd name="connsiteY73" fmla="*/ 81844 h 1652411"/>
                <a:gd name="connsiteX74" fmla="*/ 273402 w 1643591"/>
                <a:gd name="connsiteY74" fmla="*/ 208844 h 1652411"/>
                <a:gd name="connsiteX0" fmla="*/ 164698 w 1643591"/>
                <a:gd name="connsiteY0" fmla="*/ 420510 h 1652411"/>
                <a:gd name="connsiteX1" fmla="*/ 152753 w 1643591"/>
                <a:gd name="connsiteY1" fmla="*/ 469194 h 1652411"/>
                <a:gd name="connsiteX2" fmla="*/ 146402 w 1643591"/>
                <a:gd name="connsiteY2" fmla="*/ 551744 h 1652411"/>
                <a:gd name="connsiteX3" fmla="*/ 146403 w 1643591"/>
                <a:gd name="connsiteY3" fmla="*/ 545394 h 1652411"/>
                <a:gd name="connsiteX4" fmla="*/ 63852 w 1643591"/>
                <a:gd name="connsiteY4" fmla="*/ 526344 h 1652411"/>
                <a:gd name="connsiteX5" fmla="*/ 2469 w 1643591"/>
                <a:gd name="connsiteY5" fmla="*/ 522111 h 1652411"/>
                <a:gd name="connsiteX6" fmla="*/ 78668 w 1643591"/>
                <a:gd name="connsiteY6" fmla="*/ 725311 h 1652411"/>
                <a:gd name="connsiteX7" fmla="*/ 264935 w 1643591"/>
                <a:gd name="connsiteY7" fmla="*/ 742244 h 1652411"/>
                <a:gd name="connsiteX8" fmla="*/ 468135 w 1643591"/>
                <a:gd name="connsiteY8" fmla="*/ 708377 h 1652411"/>
                <a:gd name="connsiteX9" fmla="*/ 603602 w 1643591"/>
                <a:gd name="connsiteY9" fmla="*/ 903111 h 1652411"/>
                <a:gd name="connsiteX10" fmla="*/ 561269 w 1643591"/>
                <a:gd name="connsiteY10" fmla="*/ 962377 h 1652411"/>
                <a:gd name="connsiteX11" fmla="*/ 485069 w 1643591"/>
                <a:gd name="connsiteY11" fmla="*/ 877711 h 1652411"/>
                <a:gd name="connsiteX12" fmla="*/ 332669 w 1643591"/>
                <a:gd name="connsiteY12" fmla="*/ 886177 h 1652411"/>
                <a:gd name="connsiteX13" fmla="*/ 214135 w 1643591"/>
                <a:gd name="connsiteY13" fmla="*/ 1030111 h 1652411"/>
                <a:gd name="connsiteX14" fmla="*/ 188735 w 1643591"/>
                <a:gd name="connsiteY14" fmla="*/ 1148644 h 1652411"/>
                <a:gd name="connsiteX15" fmla="*/ 290335 w 1643591"/>
                <a:gd name="connsiteY15" fmla="*/ 1309511 h 1652411"/>
                <a:gd name="connsiteX16" fmla="*/ 307269 w 1643591"/>
                <a:gd name="connsiteY16" fmla="*/ 1504244 h 1652411"/>
                <a:gd name="connsiteX17" fmla="*/ 459669 w 1643591"/>
                <a:gd name="connsiteY17" fmla="*/ 1631244 h 1652411"/>
                <a:gd name="connsiteX18" fmla="*/ 620535 w 1643591"/>
                <a:gd name="connsiteY18" fmla="*/ 1614311 h 1652411"/>
                <a:gd name="connsiteX19" fmla="*/ 857602 w 1643591"/>
                <a:gd name="connsiteY19" fmla="*/ 1402644 h 1652411"/>
                <a:gd name="connsiteX20" fmla="*/ 908402 w 1643591"/>
                <a:gd name="connsiteY20" fmla="*/ 1190977 h 1652411"/>
                <a:gd name="connsiteX21" fmla="*/ 899935 w 1643591"/>
                <a:gd name="connsiteY21" fmla="*/ 1114777 h 1652411"/>
                <a:gd name="connsiteX22" fmla="*/ 1018469 w 1643591"/>
                <a:gd name="connsiteY22" fmla="*/ 1199444 h 1652411"/>
                <a:gd name="connsiteX23" fmla="*/ 1128535 w 1643591"/>
                <a:gd name="connsiteY23" fmla="*/ 1233311 h 1652411"/>
                <a:gd name="connsiteX24" fmla="*/ 1255535 w 1643591"/>
                <a:gd name="connsiteY24" fmla="*/ 1284111 h 1652411"/>
                <a:gd name="connsiteX25" fmla="*/ 1458735 w 1643591"/>
                <a:gd name="connsiteY25" fmla="*/ 1157111 h 1652411"/>
                <a:gd name="connsiteX26" fmla="*/ 1628069 w 1643591"/>
                <a:gd name="connsiteY26" fmla="*/ 903111 h 1652411"/>
                <a:gd name="connsiteX27" fmla="*/ 1551869 w 1643591"/>
                <a:gd name="connsiteY27" fmla="*/ 674511 h 1652411"/>
                <a:gd name="connsiteX28" fmla="*/ 1357135 w 1643591"/>
                <a:gd name="connsiteY28" fmla="*/ 750711 h 1652411"/>
                <a:gd name="connsiteX29" fmla="*/ 1221669 w 1643591"/>
                <a:gd name="connsiteY29" fmla="*/ 759177 h 1652411"/>
                <a:gd name="connsiteX30" fmla="*/ 1331735 w 1643591"/>
                <a:gd name="connsiteY30" fmla="*/ 674511 h 1652411"/>
                <a:gd name="connsiteX31" fmla="*/ 1399469 w 1643591"/>
                <a:gd name="connsiteY31" fmla="*/ 708377 h 1652411"/>
                <a:gd name="connsiteX32" fmla="*/ 1501069 w 1643591"/>
                <a:gd name="connsiteY32" fmla="*/ 623711 h 1652411"/>
                <a:gd name="connsiteX33" fmla="*/ 1382535 w 1643591"/>
                <a:gd name="connsiteY33" fmla="*/ 471311 h 1652411"/>
                <a:gd name="connsiteX34" fmla="*/ 1289402 w 1643591"/>
                <a:gd name="connsiteY34" fmla="*/ 530577 h 1652411"/>
                <a:gd name="connsiteX35" fmla="*/ 1314802 w 1643591"/>
                <a:gd name="connsiteY35" fmla="*/ 598311 h 1652411"/>
                <a:gd name="connsiteX36" fmla="*/ 1153935 w 1643591"/>
                <a:gd name="connsiteY36" fmla="*/ 640644 h 1652411"/>
                <a:gd name="connsiteX37" fmla="*/ 1111602 w 1643591"/>
                <a:gd name="connsiteY37" fmla="*/ 581377 h 1652411"/>
                <a:gd name="connsiteX38" fmla="*/ 1264002 w 1643591"/>
                <a:gd name="connsiteY38" fmla="*/ 539044 h 1652411"/>
                <a:gd name="connsiteX39" fmla="*/ 1374069 w 1643591"/>
                <a:gd name="connsiteY39" fmla="*/ 445911 h 1652411"/>
                <a:gd name="connsiteX40" fmla="*/ 1399469 w 1643591"/>
                <a:gd name="connsiteY40" fmla="*/ 318911 h 1652411"/>
                <a:gd name="connsiteX41" fmla="*/ 1280935 w 1643591"/>
                <a:gd name="connsiteY41" fmla="*/ 318911 h 1652411"/>
                <a:gd name="connsiteX42" fmla="*/ 1280935 w 1643591"/>
                <a:gd name="connsiteY42" fmla="*/ 395111 h 1652411"/>
                <a:gd name="connsiteX43" fmla="*/ 1128535 w 1643591"/>
                <a:gd name="connsiteY43" fmla="*/ 454377 h 1652411"/>
                <a:gd name="connsiteX44" fmla="*/ 1230135 w 1643591"/>
                <a:gd name="connsiteY44" fmla="*/ 378177 h 1652411"/>
                <a:gd name="connsiteX45" fmla="*/ 1289402 w 1643591"/>
                <a:gd name="connsiteY45" fmla="*/ 327377 h 1652411"/>
                <a:gd name="connsiteX46" fmla="*/ 1196269 w 1643591"/>
                <a:gd name="connsiteY46" fmla="*/ 259644 h 1652411"/>
                <a:gd name="connsiteX47" fmla="*/ 1128535 w 1643591"/>
                <a:gd name="connsiteY47" fmla="*/ 217311 h 1652411"/>
                <a:gd name="connsiteX48" fmla="*/ 1052335 w 1643591"/>
                <a:gd name="connsiteY48" fmla="*/ 369711 h 1652411"/>
                <a:gd name="connsiteX49" fmla="*/ 1035402 w 1643591"/>
                <a:gd name="connsiteY49" fmla="*/ 428977 h 1652411"/>
                <a:gd name="connsiteX50" fmla="*/ 942269 w 1643591"/>
                <a:gd name="connsiteY50" fmla="*/ 522111 h 1652411"/>
                <a:gd name="connsiteX51" fmla="*/ 976135 w 1643591"/>
                <a:gd name="connsiteY51" fmla="*/ 420511 h 1652411"/>
                <a:gd name="connsiteX52" fmla="*/ 993069 w 1643591"/>
                <a:gd name="connsiteY52" fmla="*/ 361244 h 1652411"/>
                <a:gd name="connsiteX53" fmla="*/ 1001535 w 1643591"/>
                <a:gd name="connsiteY53" fmla="*/ 268111 h 1652411"/>
                <a:gd name="connsiteX54" fmla="*/ 950735 w 1643591"/>
                <a:gd name="connsiteY54" fmla="*/ 200377 h 1652411"/>
                <a:gd name="connsiteX55" fmla="*/ 840669 w 1643591"/>
                <a:gd name="connsiteY55" fmla="*/ 234244 h 1652411"/>
                <a:gd name="connsiteX56" fmla="*/ 798335 w 1643591"/>
                <a:gd name="connsiteY56" fmla="*/ 293511 h 1652411"/>
                <a:gd name="connsiteX57" fmla="*/ 815269 w 1643591"/>
                <a:gd name="connsiteY57" fmla="*/ 395111 h 1652411"/>
                <a:gd name="connsiteX58" fmla="*/ 764469 w 1643591"/>
                <a:gd name="connsiteY58" fmla="*/ 437444 h 1652411"/>
                <a:gd name="connsiteX59" fmla="*/ 781402 w 1643591"/>
                <a:gd name="connsiteY59" fmla="*/ 361244 h 1652411"/>
                <a:gd name="connsiteX60" fmla="*/ 789869 w 1643591"/>
                <a:gd name="connsiteY60" fmla="*/ 276577 h 1652411"/>
                <a:gd name="connsiteX61" fmla="*/ 739069 w 1643591"/>
                <a:gd name="connsiteY61" fmla="*/ 276577 h 1652411"/>
                <a:gd name="connsiteX62" fmla="*/ 688269 w 1643591"/>
                <a:gd name="connsiteY62" fmla="*/ 378177 h 1652411"/>
                <a:gd name="connsiteX63" fmla="*/ 705202 w 1643591"/>
                <a:gd name="connsiteY63" fmla="*/ 234244 h 1652411"/>
                <a:gd name="connsiteX64" fmla="*/ 789869 w 1643591"/>
                <a:gd name="connsiteY64" fmla="*/ 191911 h 1652411"/>
                <a:gd name="connsiteX65" fmla="*/ 781402 w 1643591"/>
                <a:gd name="connsiteY65" fmla="*/ 31044 h 1652411"/>
                <a:gd name="connsiteX66" fmla="*/ 654402 w 1643591"/>
                <a:gd name="connsiteY66" fmla="*/ 22577 h 1652411"/>
                <a:gd name="connsiteX67" fmla="*/ 595135 w 1643591"/>
                <a:gd name="connsiteY67" fmla="*/ 31044 h 1652411"/>
                <a:gd name="connsiteX68" fmla="*/ 544335 w 1643591"/>
                <a:gd name="connsiteY68" fmla="*/ 141111 h 1652411"/>
                <a:gd name="connsiteX69" fmla="*/ 586669 w 1643591"/>
                <a:gd name="connsiteY69" fmla="*/ 234244 h 1652411"/>
                <a:gd name="connsiteX70" fmla="*/ 518935 w 1643591"/>
                <a:gd name="connsiteY70" fmla="*/ 403577 h 1652411"/>
                <a:gd name="connsiteX71" fmla="*/ 510469 w 1643591"/>
                <a:gd name="connsiteY71" fmla="*/ 208844 h 1652411"/>
                <a:gd name="connsiteX72" fmla="*/ 535869 w 1643591"/>
                <a:gd name="connsiteY72" fmla="*/ 166511 h 1652411"/>
                <a:gd name="connsiteX73" fmla="*/ 485069 w 1643591"/>
                <a:gd name="connsiteY73" fmla="*/ 14111 h 1652411"/>
                <a:gd name="connsiteX74" fmla="*/ 273402 w 1643591"/>
                <a:gd name="connsiteY74" fmla="*/ 81844 h 1652411"/>
                <a:gd name="connsiteX75" fmla="*/ 273402 w 1643591"/>
                <a:gd name="connsiteY75" fmla="*/ 208844 h 1652411"/>
                <a:gd name="connsiteX0" fmla="*/ 1991 w 1677734"/>
                <a:gd name="connsiteY0" fmla="*/ 420510 h 1652411"/>
                <a:gd name="connsiteX1" fmla="*/ 186896 w 1677734"/>
                <a:gd name="connsiteY1" fmla="*/ 469194 h 1652411"/>
                <a:gd name="connsiteX2" fmla="*/ 180545 w 1677734"/>
                <a:gd name="connsiteY2" fmla="*/ 551744 h 1652411"/>
                <a:gd name="connsiteX3" fmla="*/ 180546 w 1677734"/>
                <a:gd name="connsiteY3" fmla="*/ 545394 h 1652411"/>
                <a:gd name="connsiteX4" fmla="*/ 97995 w 1677734"/>
                <a:gd name="connsiteY4" fmla="*/ 526344 h 1652411"/>
                <a:gd name="connsiteX5" fmla="*/ 36612 w 1677734"/>
                <a:gd name="connsiteY5" fmla="*/ 522111 h 1652411"/>
                <a:gd name="connsiteX6" fmla="*/ 112811 w 1677734"/>
                <a:gd name="connsiteY6" fmla="*/ 725311 h 1652411"/>
                <a:gd name="connsiteX7" fmla="*/ 299078 w 1677734"/>
                <a:gd name="connsiteY7" fmla="*/ 742244 h 1652411"/>
                <a:gd name="connsiteX8" fmla="*/ 502278 w 1677734"/>
                <a:gd name="connsiteY8" fmla="*/ 708377 h 1652411"/>
                <a:gd name="connsiteX9" fmla="*/ 637745 w 1677734"/>
                <a:gd name="connsiteY9" fmla="*/ 903111 h 1652411"/>
                <a:gd name="connsiteX10" fmla="*/ 595412 w 1677734"/>
                <a:gd name="connsiteY10" fmla="*/ 962377 h 1652411"/>
                <a:gd name="connsiteX11" fmla="*/ 519212 w 1677734"/>
                <a:gd name="connsiteY11" fmla="*/ 877711 h 1652411"/>
                <a:gd name="connsiteX12" fmla="*/ 366812 w 1677734"/>
                <a:gd name="connsiteY12" fmla="*/ 886177 h 1652411"/>
                <a:gd name="connsiteX13" fmla="*/ 248278 w 1677734"/>
                <a:gd name="connsiteY13" fmla="*/ 1030111 h 1652411"/>
                <a:gd name="connsiteX14" fmla="*/ 222878 w 1677734"/>
                <a:gd name="connsiteY14" fmla="*/ 1148644 h 1652411"/>
                <a:gd name="connsiteX15" fmla="*/ 324478 w 1677734"/>
                <a:gd name="connsiteY15" fmla="*/ 1309511 h 1652411"/>
                <a:gd name="connsiteX16" fmla="*/ 341412 w 1677734"/>
                <a:gd name="connsiteY16" fmla="*/ 1504244 h 1652411"/>
                <a:gd name="connsiteX17" fmla="*/ 493812 w 1677734"/>
                <a:gd name="connsiteY17" fmla="*/ 1631244 h 1652411"/>
                <a:gd name="connsiteX18" fmla="*/ 654678 w 1677734"/>
                <a:gd name="connsiteY18" fmla="*/ 1614311 h 1652411"/>
                <a:gd name="connsiteX19" fmla="*/ 891745 w 1677734"/>
                <a:gd name="connsiteY19" fmla="*/ 1402644 h 1652411"/>
                <a:gd name="connsiteX20" fmla="*/ 942545 w 1677734"/>
                <a:gd name="connsiteY20" fmla="*/ 1190977 h 1652411"/>
                <a:gd name="connsiteX21" fmla="*/ 934078 w 1677734"/>
                <a:gd name="connsiteY21" fmla="*/ 1114777 h 1652411"/>
                <a:gd name="connsiteX22" fmla="*/ 1052612 w 1677734"/>
                <a:gd name="connsiteY22" fmla="*/ 1199444 h 1652411"/>
                <a:gd name="connsiteX23" fmla="*/ 1162678 w 1677734"/>
                <a:gd name="connsiteY23" fmla="*/ 1233311 h 1652411"/>
                <a:gd name="connsiteX24" fmla="*/ 1289678 w 1677734"/>
                <a:gd name="connsiteY24" fmla="*/ 1284111 h 1652411"/>
                <a:gd name="connsiteX25" fmla="*/ 1492878 w 1677734"/>
                <a:gd name="connsiteY25" fmla="*/ 1157111 h 1652411"/>
                <a:gd name="connsiteX26" fmla="*/ 1662212 w 1677734"/>
                <a:gd name="connsiteY26" fmla="*/ 903111 h 1652411"/>
                <a:gd name="connsiteX27" fmla="*/ 1586012 w 1677734"/>
                <a:gd name="connsiteY27" fmla="*/ 674511 h 1652411"/>
                <a:gd name="connsiteX28" fmla="*/ 1391278 w 1677734"/>
                <a:gd name="connsiteY28" fmla="*/ 750711 h 1652411"/>
                <a:gd name="connsiteX29" fmla="*/ 1255812 w 1677734"/>
                <a:gd name="connsiteY29" fmla="*/ 759177 h 1652411"/>
                <a:gd name="connsiteX30" fmla="*/ 1365878 w 1677734"/>
                <a:gd name="connsiteY30" fmla="*/ 674511 h 1652411"/>
                <a:gd name="connsiteX31" fmla="*/ 1433612 w 1677734"/>
                <a:gd name="connsiteY31" fmla="*/ 708377 h 1652411"/>
                <a:gd name="connsiteX32" fmla="*/ 1535212 w 1677734"/>
                <a:gd name="connsiteY32" fmla="*/ 623711 h 1652411"/>
                <a:gd name="connsiteX33" fmla="*/ 1416678 w 1677734"/>
                <a:gd name="connsiteY33" fmla="*/ 471311 h 1652411"/>
                <a:gd name="connsiteX34" fmla="*/ 1323545 w 1677734"/>
                <a:gd name="connsiteY34" fmla="*/ 530577 h 1652411"/>
                <a:gd name="connsiteX35" fmla="*/ 1348945 w 1677734"/>
                <a:gd name="connsiteY35" fmla="*/ 598311 h 1652411"/>
                <a:gd name="connsiteX36" fmla="*/ 1188078 w 1677734"/>
                <a:gd name="connsiteY36" fmla="*/ 640644 h 1652411"/>
                <a:gd name="connsiteX37" fmla="*/ 1145745 w 1677734"/>
                <a:gd name="connsiteY37" fmla="*/ 581377 h 1652411"/>
                <a:gd name="connsiteX38" fmla="*/ 1298145 w 1677734"/>
                <a:gd name="connsiteY38" fmla="*/ 539044 h 1652411"/>
                <a:gd name="connsiteX39" fmla="*/ 1408212 w 1677734"/>
                <a:gd name="connsiteY39" fmla="*/ 445911 h 1652411"/>
                <a:gd name="connsiteX40" fmla="*/ 1433612 w 1677734"/>
                <a:gd name="connsiteY40" fmla="*/ 318911 h 1652411"/>
                <a:gd name="connsiteX41" fmla="*/ 1315078 w 1677734"/>
                <a:gd name="connsiteY41" fmla="*/ 318911 h 1652411"/>
                <a:gd name="connsiteX42" fmla="*/ 1315078 w 1677734"/>
                <a:gd name="connsiteY42" fmla="*/ 395111 h 1652411"/>
                <a:gd name="connsiteX43" fmla="*/ 1162678 w 1677734"/>
                <a:gd name="connsiteY43" fmla="*/ 454377 h 1652411"/>
                <a:gd name="connsiteX44" fmla="*/ 1264278 w 1677734"/>
                <a:gd name="connsiteY44" fmla="*/ 378177 h 1652411"/>
                <a:gd name="connsiteX45" fmla="*/ 1323545 w 1677734"/>
                <a:gd name="connsiteY45" fmla="*/ 327377 h 1652411"/>
                <a:gd name="connsiteX46" fmla="*/ 1230412 w 1677734"/>
                <a:gd name="connsiteY46" fmla="*/ 259644 h 1652411"/>
                <a:gd name="connsiteX47" fmla="*/ 1162678 w 1677734"/>
                <a:gd name="connsiteY47" fmla="*/ 217311 h 1652411"/>
                <a:gd name="connsiteX48" fmla="*/ 1086478 w 1677734"/>
                <a:gd name="connsiteY48" fmla="*/ 369711 h 1652411"/>
                <a:gd name="connsiteX49" fmla="*/ 1069545 w 1677734"/>
                <a:gd name="connsiteY49" fmla="*/ 428977 h 1652411"/>
                <a:gd name="connsiteX50" fmla="*/ 976412 w 1677734"/>
                <a:gd name="connsiteY50" fmla="*/ 522111 h 1652411"/>
                <a:gd name="connsiteX51" fmla="*/ 1010278 w 1677734"/>
                <a:gd name="connsiteY51" fmla="*/ 420511 h 1652411"/>
                <a:gd name="connsiteX52" fmla="*/ 1027212 w 1677734"/>
                <a:gd name="connsiteY52" fmla="*/ 361244 h 1652411"/>
                <a:gd name="connsiteX53" fmla="*/ 1035678 w 1677734"/>
                <a:gd name="connsiteY53" fmla="*/ 268111 h 1652411"/>
                <a:gd name="connsiteX54" fmla="*/ 984878 w 1677734"/>
                <a:gd name="connsiteY54" fmla="*/ 200377 h 1652411"/>
                <a:gd name="connsiteX55" fmla="*/ 874812 w 1677734"/>
                <a:gd name="connsiteY55" fmla="*/ 234244 h 1652411"/>
                <a:gd name="connsiteX56" fmla="*/ 832478 w 1677734"/>
                <a:gd name="connsiteY56" fmla="*/ 293511 h 1652411"/>
                <a:gd name="connsiteX57" fmla="*/ 849412 w 1677734"/>
                <a:gd name="connsiteY57" fmla="*/ 395111 h 1652411"/>
                <a:gd name="connsiteX58" fmla="*/ 798612 w 1677734"/>
                <a:gd name="connsiteY58" fmla="*/ 437444 h 1652411"/>
                <a:gd name="connsiteX59" fmla="*/ 815545 w 1677734"/>
                <a:gd name="connsiteY59" fmla="*/ 361244 h 1652411"/>
                <a:gd name="connsiteX60" fmla="*/ 824012 w 1677734"/>
                <a:gd name="connsiteY60" fmla="*/ 276577 h 1652411"/>
                <a:gd name="connsiteX61" fmla="*/ 773212 w 1677734"/>
                <a:gd name="connsiteY61" fmla="*/ 276577 h 1652411"/>
                <a:gd name="connsiteX62" fmla="*/ 722412 w 1677734"/>
                <a:gd name="connsiteY62" fmla="*/ 378177 h 1652411"/>
                <a:gd name="connsiteX63" fmla="*/ 739345 w 1677734"/>
                <a:gd name="connsiteY63" fmla="*/ 234244 h 1652411"/>
                <a:gd name="connsiteX64" fmla="*/ 824012 w 1677734"/>
                <a:gd name="connsiteY64" fmla="*/ 191911 h 1652411"/>
                <a:gd name="connsiteX65" fmla="*/ 815545 w 1677734"/>
                <a:gd name="connsiteY65" fmla="*/ 31044 h 1652411"/>
                <a:gd name="connsiteX66" fmla="*/ 688545 w 1677734"/>
                <a:gd name="connsiteY66" fmla="*/ 22577 h 1652411"/>
                <a:gd name="connsiteX67" fmla="*/ 629278 w 1677734"/>
                <a:gd name="connsiteY67" fmla="*/ 31044 h 1652411"/>
                <a:gd name="connsiteX68" fmla="*/ 578478 w 1677734"/>
                <a:gd name="connsiteY68" fmla="*/ 141111 h 1652411"/>
                <a:gd name="connsiteX69" fmla="*/ 620812 w 1677734"/>
                <a:gd name="connsiteY69" fmla="*/ 234244 h 1652411"/>
                <a:gd name="connsiteX70" fmla="*/ 553078 w 1677734"/>
                <a:gd name="connsiteY70" fmla="*/ 403577 h 1652411"/>
                <a:gd name="connsiteX71" fmla="*/ 544612 w 1677734"/>
                <a:gd name="connsiteY71" fmla="*/ 208844 h 1652411"/>
                <a:gd name="connsiteX72" fmla="*/ 570012 w 1677734"/>
                <a:gd name="connsiteY72" fmla="*/ 166511 h 1652411"/>
                <a:gd name="connsiteX73" fmla="*/ 519212 w 1677734"/>
                <a:gd name="connsiteY73" fmla="*/ 14111 h 1652411"/>
                <a:gd name="connsiteX74" fmla="*/ 307545 w 1677734"/>
                <a:gd name="connsiteY74" fmla="*/ 81844 h 1652411"/>
                <a:gd name="connsiteX75" fmla="*/ 307545 w 1677734"/>
                <a:gd name="connsiteY75" fmla="*/ 208844 h 1652411"/>
                <a:gd name="connsiteX0" fmla="*/ 0 w 1675743"/>
                <a:gd name="connsiteY0" fmla="*/ 420510 h 1652411"/>
                <a:gd name="connsiteX1" fmla="*/ 57905 w 1675743"/>
                <a:gd name="connsiteY1" fmla="*/ 424744 h 1652411"/>
                <a:gd name="connsiteX2" fmla="*/ 184905 w 1675743"/>
                <a:gd name="connsiteY2" fmla="*/ 469194 h 1652411"/>
                <a:gd name="connsiteX3" fmla="*/ 178554 w 1675743"/>
                <a:gd name="connsiteY3" fmla="*/ 551744 h 1652411"/>
                <a:gd name="connsiteX4" fmla="*/ 178555 w 1675743"/>
                <a:gd name="connsiteY4" fmla="*/ 545394 h 1652411"/>
                <a:gd name="connsiteX5" fmla="*/ 96004 w 1675743"/>
                <a:gd name="connsiteY5" fmla="*/ 526344 h 1652411"/>
                <a:gd name="connsiteX6" fmla="*/ 34621 w 1675743"/>
                <a:gd name="connsiteY6" fmla="*/ 522111 h 1652411"/>
                <a:gd name="connsiteX7" fmla="*/ 110820 w 1675743"/>
                <a:gd name="connsiteY7" fmla="*/ 725311 h 1652411"/>
                <a:gd name="connsiteX8" fmla="*/ 297087 w 1675743"/>
                <a:gd name="connsiteY8" fmla="*/ 742244 h 1652411"/>
                <a:gd name="connsiteX9" fmla="*/ 500287 w 1675743"/>
                <a:gd name="connsiteY9" fmla="*/ 708377 h 1652411"/>
                <a:gd name="connsiteX10" fmla="*/ 635754 w 1675743"/>
                <a:gd name="connsiteY10" fmla="*/ 903111 h 1652411"/>
                <a:gd name="connsiteX11" fmla="*/ 593421 w 1675743"/>
                <a:gd name="connsiteY11" fmla="*/ 962377 h 1652411"/>
                <a:gd name="connsiteX12" fmla="*/ 517221 w 1675743"/>
                <a:gd name="connsiteY12" fmla="*/ 877711 h 1652411"/>
                <a:gd name="connsiteX13" fmla="*/ 364821 w 1675743"/>
                <a:gd name="connsiteY13" fmla="*/ 886177 h 1652411"/>
                <a:gd name="connsiteX14" fmla="*/ 246287 w 1675743"/>
                <a:gd name="connsiteY14" fmla="*/ 1030111 h 1652411"/>
                <a:gd name="connsiteX15" fmla="*/ 220887 w 1675743"/>
                <a:gd name="connsiteY15" fmla="*/ 1148644 h 1652411"/>
                <a:gd name="connsiteX16" fmla="*/ 322487 w 1675743"/>
                <a:gd name="connsiteY16" fmla="*/ 1309511 h 1652411"/>
                <a:gd name="connsiteX17" fmla="*/ 339421 w 1675743"/>
                <a:gd name="connsiteY17" fmla="*/ 1504244 h 1652411"/>
                <a:gd name="connsiteX18" fmla="*/ 491821 w 1675743"/>
                <a:gd name="connsiteY18" fmla="*/ 1631244 h 1652411"/>
                <a:gd name="connsiteX19" fmla="*/ 652687 w 1675743"/>
                <a:gd name="connsiteY19" fmla="*/ 1614311 h 1652411"/>
                <a:gd name="connsiteX20" fmla="*/ 889754 w 1675743"/>
                <a:gd name="connsiteY20" fmla="*/ 1402644 h 1652411"/>
                <a:gd name="connsiteX21" fmla="*/ 940554 w 1675743"/>
                <a:gd name="connsiteY21" fmla="*/ 1190977 h 1652411"/>
                <a:gd name="connsiteX22" fmla="*/ 932087 w 1675743"/>
                <a:gd name="connsiteY22" fmla="*/ 1114777 h 1652411"/>
                <a:gd name="connsiteX23" fmla="*/ 1050621 w 1675743"/>
                <a:gd name="connsiteY23" fmla="*/ 1199444 h 1652411"/>
                <a:gd name="connsiteX24" fmla="*/ 1160687 w 1675743"/>
                <a:gd name="connsiteY24" fmla="*/ 1233311 h 1652411"/>
                <a:gd name="connsiteX25" fmla="*/ 1287687 w 1675743"/>
                <a:gd name="connsiteY25" fmla="*/ 1284111 h 1652411"/>
                <a:gd name="connsiteX26" fmla="*/ 1490887 w 1675743"/>
                <a:gd name="connsiteY26" fmla="*/ 1157111 h 1652411"/>
                <a:gd name="connsiteX27" fmla="*/ 1660221 w 1675743"/>
                <a:gd name="connsiteY27" fmla="*/ 903111 h 1652411"/>
                <a:gd name="connsiteX28" fmla="*/ 1584021 w 1675743"/>
                <a:gd name="connsiteY28" fmla="*/ 674511 h 1652411"/>
                <a:gd name="connsiteX29" fmla="*/ 1389287 w 1675743"/>
                <a:gd name="connsiteY29" fmla="*/ 750711 h 1652411"/>
                <a:gd name="connsiteX30" fmla="*/ 1253821 w 1675743"/>
                <a:gd name="connsiteY30" fmla="*/ 759177 h 1652411"/>
                <a:gd name="connsiteX31" fmla="*/ 1363887 w 1675743"/>
                <a:gd name="connsiteY31" fmla="*/ 674511 h 1652411"/>
                <a:gd name="connsiteX32" fmla="*/ 1431621 w 1675743"/>
                <a:gd name="connsiteY32" fmla="*/ 708377 h 1652411"/>
                <a:gd name="connsiteX33" fmla="*/ 1533221 w 1675743"/>
                <a:gd name="connsiteY33" fmla="*/ 623711 h 1652411"/>
                <a:gd name="connsiteX34" fmla="*/ 1414687 w 1675743"/>
                <a:gd name="connsiteY34" fmla="*/ 471311 h 1652411"/>
                <a:gd name="connsiteX35" fmla="*/ 1321554 w 1675743"/>
                <a:gd name="connsiteY35" fmla="*/ 530577 h 1652411"/>
                <a:gd name="connsiteX36" fmla="*/ 1346954 w 1675743"/>
                <a:gd name="connsiteY36" fmla="*/ 598311 h 1652411"/>
                <a:gd name="connsiteX37" fmla="*/ 1186087 w 1675743"/>
                <a:gd name="connsiteY37" fmla="*/ 640644 h 1652411"/>
                <a:gd name="connsiteX38" fmla="*/ 1143754 w 1675743"/>
                <a:gd name="connsiteY38" fmla="*/ 581377 h 1652411"/>
                <a:gd name="connsiteX39" fmla="*/ 1296154 w 1675743"/>
                <a:gd name="connsiteY39" fmla="*/ 539044 h 1652411"/>
                <a:gd name="connsiteX40" fmla="*/ 1406221 w 1675743"/>
                <a:gd name="connsiteY40" fmla="*/ 445911 h 1652411"/>
                <a:gd name="connsiteX41" fmla="*/ 1431621 w 1675743"/>
                <a:gd name="connsiteY41" fmla="*/ 318911 h 1652411"/>
                <a:gd name="connsiteX42" fmla="*/ 1313087 w 1675743"/>
                <a:gd name="connsiteY42" fmla="*/ 318911 h 1652411"/>
                <a:gd name="connsiteX43" fmla="*/ 1313087 w 1675743"/>
                <a:gd name="connsiteY43" fmla="*/ 395111 h 1652411"/>
                <a:gd name="connsiteX44" fmla="*/ 1160687 w 1675743"/>
                <a:gd name="connsiteY44" fmla="*/ 454377 h 1652411"/>
                <a:gd name="connsiteX45" fmla="*/ 1262287 w 1675743"/>
                <a:gd name="connsiteY45" fmla="*/ 378177 h 1652411"/>
                <a:gd name="connsiteX46" fmla="*/ 1321554 w 1675743"/>
                <a:gd name="connsiteY46" fmla="*/ 327377 h 1652411"/>
                <a:gd name="connsiteX47" fmla="*/ 1228421 w 1675743"/>
                <a:gd name="connsiteY47" fmla="*/ 259644 h 1652411"/>
                <a:gd name="connsiteX48" fmla="*/ 1160687 w 1675743"/>
                <a:gd name="connsiteY48" fmla="*/ 217311 h 1652411"/>
                <a:gd name="connsiteX49" fmla="*/ 1084487 w 1675743"/>
                <a:gd name="connsiteY49" fmla="*/ 369711 h 1652411"/>
                <a:gd name="connsiteX50" fmla="*/ 1067554 w 1675743"/>
                <a:gd name="connsiteY50" fmla="*/ 428977 h 1652411"/>
                <a:gd name="connsiteX51" fmla="*/ 974421 w 1675743"/>
                <a:gd name="connsiteY51" fmla="*/ 522111 h 1652411"/>
                <a:gd name="connsiteX52" fmla="*/ 1008287 w 1675743"/>
                <a:gd name="connsiteY52" fmla="*/ 420511 h 1652411"/>
                <a:gd name="connsiteX53" fmla="*/ 1025221 w 1675743"/>
                <a:gd name="connsiteY53" fmla="*/ 361244 h 1652411"/>
                <a:gd name="connsiteX54" fmla="*/ 1033687 w 1675743"/>
                <a:gd name="connsiteY54" fmla="*/ 268111 h 1652411"/>
                <a:gd name="connsiteX55" fmla="*/ 982887 w 1675743"/>
                <a:gd name="connsiteY55" fmla="*/ 200377 h 1652411"/>
                <a:gd name="connsiteX56" fmla="*/ 872821 w 1675743"/>
                <a:gd name="connsiteY56" fmla="*/ 234244 h 1652411"/>
                <a:gd name="connsiteX57" fmla="*/ 830487 w 1675743"/>
                <a:gd name="connsiteY57" fmla="*/ 293511 h 1652411"/>
                <a:gd name="connsiteX58" fmla="*/ 847421 w 1675743"/>
                <a:gd name="connsiteY58" fmla="*/ 395111 h 1652411"/>
                <a:gd name="connsiteX59" fmla="*/ 796621 w 1675743"/>
                <a:gd name="connsiteY59" fmla="*/ 437444 h 1652411"/>
                <a:gd name="connsiteX60" fmla="*/ 813554 w 1675743"/>
                <a:gd name="connsiteY60" fmla="*/ 361244 h 1652411"/>
                <a:gd name="connsiteX61" fmla="*/ 822021 w 1675743"/>
                <a:gd name="connsiteY61" fmla="*/ 276577 h 1652411"/>
                <a:gd name="connsiteX62" fmla="*/ 771221 w 1675743"/>
                <a:gd name="connsiteY62" fmla="*/ 276577 h 1652411"/>
                <a:gd name="connsiteX63" fmla="*/ 720421 w 1675743"/>
                <a:gd name="connsiteY63" fmla="*/ 378177 h 1652411"/>
                <a:gd name="connsiteX64" fmla="*/ 737354 w 1675743"/>
                <a:gd name="connsiteY64" fmla="*/ 234244 h 1652411"/>
                <a:gd name="connsiteX65" fmla="*/ 822021 w 1675743"/>
                <a:gd name="connsiteY65" fmla="*/ 191911 h 1652411"/>
                <a:gd name="connsiteX66" fmla="*/ 813554 w 1675743"/>
                <a:gd name="connsiteY66" fmla="*/ 31044 h 1652411"/>
                <a:gd name="connsiteX67" fmla="*/ 686554 w 1675743"/>
                <a:gd name="connsiteY67" fmla="*/ 22577 h 1652411"/>
                <a:gd name="connsiteX68" fmla="*/ 627287 w 1675743"/>
                <a:gd name="connsiteY68" fmla="*/ 31044 h 1652411"/>
                <a:gd name="connsiteX69" fmla="*/ 576487 w 1675743"/>
                <a:gd name="connsiteY69" fmla="*/ 141111 h 1652411"/>
                <a:gd name="connsiteX70" fmla="*/ 618821 w 1675743"/>
                <a:gd name="connsiteY70" fmla="*/ 234244 h 1652411"/>
                <a:gd name="connsiteX71" fmla="*/ 551087 w 1675743"/>
                <a:gd name="connsiteY71" fmla="*/ 403577 h 1652411"/>
                <a:gd name="connsiteX72" fmla="*/ 542621 w 1675743"/>
                <a:gd name="connsiteY72" fmla="*/ 208844 h 1652411"/>
                <a:gd name="connsiteX73" fmla="*/ 568021 w 1675743"/>
                <a:gd name="connsiteY73" fmla="*/ 166511 h 1652411"/>
                <a:gd name="connsiteX74" fmla="*/ 517221 w 1675743"/>
                <a:gd name="connsiteY74" fmla="*/ 14111 h 1652411"/>
                <a:gd name="connsiteX75" fmla="*/ 305554 w 1675743"/>
                <a:gd name="connsiteY75" fmla="*/ 81844 h 1652411"/>
                <a:gd name="connsiteX76" fmla="*/ 305554 w 1675743"/>
                <a:gd name="connsiteY76" fmla="*/ 208844 h 1652411"/>
                <a:gd name="connsiteX0" fmla="*/ 0 w 1675743"/>
                <a:gd name="connsiteY0" fmla="*/ 271638 h 1652411"/>
                <a:gd name="connsiteX1" fmla="*/ 57905 w 1675743"/>
                <a:gd name="connsiteY1" fmla="*/ 424744 h 1652411"/>
                <a:gd name="connsiteX2" fmla="*/ 184905 w 1675743"/>
                <a:gd name="connsiteY2" fmla="*/ 469194 h 1652411"/>
                <a:gd name="connsiteX3" fmla="*/ 178554 w 1675743"/>
                <a:gd name="connsiteY3" fmla="*/ 551744 h 1652411"/>
                <a:gd name="connsiteX4" fmla="*/ 178555 w 1675743"/>
                <a:gd name="connsiteY4" fmla="*/ 545394 h 1652411"/>
                <a:gd name="connsiteX5" fmla="*/ 96004 w 1675743"/>
                <a:gd name="connsiteY5" fmla="*/ 526344 h 1652411"/>
                <a:gd name="connsiteX6" fmla="*/ 34621 w 1675743"/>
                <a:gd name="connsiteY6" fmla="*/ 522111 h 1652411"/>
                <a:gd name="connsiteX7" fmla="*/ 110820 w 1675743"/>
                <a:gd name="connsiteY7" fmla="*/ 725311 h 1652411"/>
                <a:gd name="connsiteX8" fmla="*/ 297087 w 1675743"/>
                <a:gd name="connsiteY8" fmla="*/ 742244 h 1652411"/>
                <a:gd name="connsiteX9" fmla="*/ 500287 w 1675743"/>
                <a:gd name="connsiteY9" fmla="*/ 708377 h 1652411"/>
                <a:gd name="connsiteX10" fmla="*/ 635754 w 1675743"/>
                <a:gd name="connsiteY10" fmla="*/ 903111 h 1652411"/>
                <a:gd name="connsiteX11" fmla="*/ 593421 w 1675743"/>
                <a:gd name="connsiteY11" fmla="*/ 962377 h 1652411"/>
                <a:gd name="connsiteX12" fmla="*/ 517221 w 1675743"/>
                <a:gd name="connsiteY12" fmla="*/ 877711 h 1652411"/>
                <a:gd name="connsiteX13" fmla="*/ 364821 w 1675743"/>
                <a:gd name="connsiteY13" fmla="*/ 886177 h 1652411"/>
                <a:gd name="connsiteX14" fmla="*/ 246287 w 1675743"/>
                <a:gd name="connsiteY14" fmla="*/ 1030111 h 1652411"/>
                <a:gd name="connsiteX15" fmla="*/ 220887 w 1675743"/>
                <a:gd name="connsiteY15" fmla="*/ 1148644 h 1652411"/>
                <a:gd name="connsiteX16" fmla="*/ 322487 w 1675743"/>
                <a:gd name="connsiteY16" fmla="*/ 1309511 h 1652411"/>
                <a:gd name="connsiteX17" fmla="*/ 339421 w 1675743"/>
                <a:gd name="connsiteY17" fmla="*/ 1504244 h 1652411"/>
                <a:gd name="connsiteX18" fmla="*/ 491821 w 1675743"/>
                <a:gd name="connsiteY18" fmla="*/ 1631244 h 1652411"/>
                <a:gd name="connsiteX19" fmla="*/ 652687 w 1675743"/>
                <a:gd name="connsiteY19" fmla="*/ 1614311 h 1652411"/>
                <a:gd name="connsiteX20" fmla="*/ 889754 w 1675743"/>
                <a:gd name="connsiteY20" fmla="*/ 1402644 h 1652411"/>
                <a:gd name="connsiteX21" fmla="*/ 940554 w 1675743"/>
                <a:gd name="connsiteY21" fmla="*/ 1190977 h 1652411"/>
                <a:gd name="connsiteX22" fmla="*/ 932087 w 1675743"/>
                <a:gd name="connsiteY22" fmla="*/ 1114777 h 1652411"/>
                <a:gd name="connsiteX23" fmla="*/ 1050621 w 1675743"/>
                <a:gd name="connsiteY23" fmla="*/ 1199444 h 1652411"/>
                <a:gd name="connsiteX24" fmla="*/ 1160687 w 1675743"/>
                <a:gd name="connsiteY24" fmla="*/ 1233311 h 1652411"/>
                <a:gd name="connsiteX25" fmla="*/ 1287687 w 1675743"/>
                <a:gd name="connsiteY25" fmla="*/ 1284111 h 1652411"/>
                <a:gd name="connsiteX26" fmla="*/ 1490887 w 1675743"/>
                <a:gd name="connsiteY26" fmla="*/ 1157111 h 1652411"/>
                <a:gd name="connsiteX27" fmla="*/ 1660221 w 1675743"/>
                <a:gd name="connsiteY27" fmla="*/ 903111 h 1652411"/>
                <a:gd name="connsiteX28" fmla="*/ 1584021 w 1675743"/>
                <a:gd name="connsiteY28" fmla="*/ 674511 h 1652411"/>
                <a:gd name="connsiteX29" fmla="*/ 1389287 w 1675743"/>
                <a:gd name="connsiteY29" fmla="*/ 750711 h 1652411"/>
                <a:gd name="connsiteX30" fmla="*/ 1253821 w 1675743"/>
                <a:gd name="connsiteY30" fmla="*/ 759177 h 1652411"/>
                <a:gd name="connsiteX31" fmla="*/ 1363887 w 1675743"/>
                <a:gd name="connsiteY31" fmla="*/ 674511 h 1652411"/>
                <a:gd name="connsiteX32" fmla="*/ 1431621 w 1675743"/>
                <a:gd name="connsiteY32" fmla="*/ 708377 h 1652411"/>
                <a:gd name="connsiteX33" fmla="*/ 1533221 w 1675743"/>
                <a:gd name="connsiteY33" fmla="*/ 623711 h 1652411"/>
                <a:gd name="connsiteX34" fmla="*/ 1414687 w 1675743"/>
                <a:gd name="connsiteY34" fmla="*/ 471311 h 1652411"/>
                <a:gd name="connsiteX35" fmla="*/ 1321554 w 1675743"/>
                <a:gd name="connsiteY35" fmla="*/ 530577 h 1652411"/>
                <a:gd name="connsiteX36" fmla="*/ 1346954 w 1675743"/>
                <a:gd name="connsiteY36" fmla="*/ 598311 h 1652411"/>
                <a:gd name="connsiteX37" fmla="*/ 1186087 w 1675743"/>
                <a:gd name="connsiteY37" fmla="*/ 640644 h 1652411"/>
                <a:gd name="connsiteX38" fmla="*/ 1143754 w 1675743"/>
                <a:gd name="connsiteY38" fmla="*/ 581377 h 1652411"/>
                <a:gd name="connsiteX39" fmla="*/ 1296154 w 1675743"/>
                <a:gd name="connsiteY39" fmla="*/ 539044 h 1652411"/>
                <a:gd name="connsiteX40" fmla="*/ 1406221 w 1675743"/>
                <a:gd name="connsiteY40" fmla="*/ 445911 h 1652411"/>
                <a:gd name="connsiteX41" fmla="*/ 1431621 w 1675743"/>
                <a:gd name="connsiteY41" fmla="*/ 318911 h 1652411"/>
                <a:gd name="connsiteX42" fmla="*/ 1313087 w 1675743"/>
                <a:gd name="connsiteY42" fmla="*/ 318911 h 1652411"/>
                <a:gd name="connsiteX43" fmla="*/ 1313087 w 1675743"/>
                <a:gd name="connsiteY43" fmla="*/ 395111 h 1652411"/>
                <a:gd name="connsiteX44" fmla="*/ 1160687 w 1675743"/>
                <a:gd name="connsiteY44" fmla="*/ 454377 h 1652411"/>
                <a:gd name="connsiteX45" fmla="*/ 1262287 w 1675743"/>
                <a:gd name="connsiteY45" fmla="*/ 378177 h 1652411"/>
                <a:gd name="connsiteX46" fmla="*/ 1321554 w 1675743"/>
                <a:gd name="connsiteY46" fmla="*/ 327377 h 1652411"/>
                <a:gd name="connsiteX47" fmla="*/ 1228421 w 1675743"/>
                <a:gd name="connsiteY47" fmla="*/ 259644 h 1652411"/>
                <a:gd name="connsiteX48" fmla="*/ 1160687 w 1675743"/>
                <a:gd name="connsiteY48" fmla="*/ 217311 h 1652411"/>
                <a:gd name="connsiteX49" fmla="*/ 1084487 w 1675743"/>
                <a:gd name="connsiteY49" fmla="*/ 369711 h 1652411"/>
                <a:gd name="connsiteX50" fmla="*/ 1067554 w 1675743"/>
                <a:gd name="connsiteY50" fmla="*/ 428977 h 1652411"/>
                <a:gd name="connsiteX51" fmla="*/ 974421 w 1675743"/>
                <a:gd name="connsiteY51" fmla="*/ 522111 h 1652411"/>
                <a:gd name="connsiteX52" fmla="*/ 1008287 w 1675743"/>
                <a:gd name="connsiteY52" fmla="*/ 420511 h 1652411"/>
                <a:gd name="connsiteX53" fmla="*/ 1025221 w 1675743"/>
                <a:gd name="connsiteY53" fmla="*/ 361244 h 1652411"/>
                <a:gd name="connsiteX54" fmla="*/ 1033687 w 1675743"/>
                <a:gd name="connsiteY54" fmla="*/ 268111 h 1652411"/>
                <a:gd name="connsiteX55" fmla="*/ 982887 w 1675743"/>
                <a:gd name="connsiteY55" fmla="*/ 200377 h 1652411"/>
                <a:gd name="connsiteX56" fmla="*/ 872821 w 1675743"/>
                <a:gd name="connsiteY56" fmla="*/ 234244 h 1652411"/>
                <a:gd name="connsiteX57" fmla="*/ 830487 w 1675743"/>
                <a:gd name="connsiteY57" fmla="*/ 293511 h 1652411"/>
                <a:gd name="connsiteX58" fmla="*/ 847421 w 1675743"/>
                <a:gd name="connsiteY58" fmla="*/ 395111 h 1652411"/>
                <a:gd name="connsiteX59" fmla="*/ 796621 w 1675743"/>
                <a:gd name="connsiteY59" fmla="*/ 437444 h 1652411"/>
                <a:gd name="connsiteX60" fmla="*/ 813554 w 1675743"/>
                <a:gd name="connsiteY60" fmla="*/ 361244 h 1652411"/>
                <a:gd name="connsiteX61" fmla="*/ 822021 w 1675743"/>
                <a:gd name="connsiteY61" fmla="*/ 276577 h 1652411"/>
                <a:gd name="connsiteX62" fmla="*/ 771221 w 1675743"/>
                <a:gd name="connsiteY62" fmla="*/ 276577 h 1652411"/>
                <a:gd name="connsiteX63" fmla="*/ 720421 w 1675743"/>
                <a:gd name="connsiteY63" fmla="*/ 378177 h 1652411"/>
                <a:gd name="connsiteX64" fmla="*/ 737354 w 1675743"/>
                <a:gd name="connsiteY64" fmla="*/ 234244 h 1652411"/>
                <a:gd name="connsiteX65" fmla="*/ 822021 w 1675743"/>
                <a:gd name="connsiteY65" fmla="*/ 191911 h 1652411"/>
                <a:gd name="connsiteX66" fmla="*/ 813554 w 1675743"/>
                <a:gd name="connsiteY66" fmla="*/ 31044 h 1652411"/>
                <a:gd name="connsiteX67" fmla="*/ 686554 w 1675743"/>
                <a:gd name="connsiteY67" fmla="*/ 22577 h 1652411"/>
                <a:gd name="connsiteX68" fmla="*/ 627287 w 1675743"/>
                <a:gd name="connsiteY68" fmla="*/ 31044 h 1652411"/>
                <a:gd name="connsiteX69" fmla="*/ 576487 w 1675743"/>
                <a:gd name="connsiteY69" fmla="*/ 141111 h 1652411"/>
                <a:gd name="connsiteX70" fmla="*/ 618821 w 1675743"/>
                <a:gd name="connsiteY70" fmla="*/ 234244 h 1652411"/>
                <a:gd name="connsiteX71" fmla="*/ 551087 w 1675743"/>
                <a:gd name="connsiteY71" fmla="*/ 403577 h 1652411"/>
                <a:gd name="connsiteX72" fmla="*/ 542621 w 1675743"/>
                <a:gd name="connsiteY72" fmla="*/ 208844 h 1652411"/>
                <a:gd name="connsiteX73" fmla="*/ 568021 w 1675743"/>
                <a:gd name="connsiteY73" fmla="*/ 166511 h 1652411"/>
                <a:gd name="connsiteX74" fmla="*/ 517221 w 1675743"/>
                <a:gd name="connsiteY74" fmla="*/ 14111 h 1652411"/>
                <a:gd name="connsiteX75" fmla="*/ 305554 w 1675743"/>
                <a:gd name="connsiteY75" fmla="*/ 81844 h 1652411"/>
                <a:gd name="connsiteX76" fmla="*/ 305554 w 1675743"/>
                <a:gd name="connsiteY76" fmla="*/ 208844 h 1652411"/>
                <a:gd name="connsiteX0" fmla="*/ 0 w 1675743"/>
                <a:gd name="connsiteY0" fmla="*/ 271638 h 1652411"/>
                <a:gd name="connsiteX1" fmla="*/ 13455 w 1675743"/>
                <a:gd name="connsiteY1" fmla="*/ 310444 h 1652411"/>
                <a:gd name="connsiteX2" fmla="*/ 57905 w 1675743"/>
                <a:gd name="connsiteY2" fmla="*/ 424744 h 1652411"/>
                <a:gd name="connsiteX3" fmla="*/ 184905 w 1675743"/>
                <a:gd name="connsiteY3" fmla="*/ 469194 h 1652411"/>
                <a:gd name="connsiteX4" fmla="*/ 178554 w 1675743"/>
                <a:gd name="connsiteY4" fmla="*/ 551744 h 1652411"/>
                <a:gd name="connsiteX5" fmla="*/ 178555 w 1675743"/>
                <a:gd name="connsiteY5" fmla="*/ 545394 h 1652411"/>
                <a:gd name="connsiteX6" fmla="*/ 96004 w 1675743"/>
                <a:gd name="connsiteY6" fmla="*/ 526344 h 1652411"/>
                <a:gd name="connsiteX7" fmla="*/ 34621 w 1675743"/>
                <a:gd name="connsiteY7" fmla="*/ 522111 h 1652411"/>
                <a:gd name="connsiteX8" fmla="*/ 110820 w 1675743"/>
                <a:gd name="connsiteY8" fmla="*/ 725311 h 1652411"/>
                <a:gd name="connsiteX9" fmla="*/ 297087 w 1675743"/>
                <a:gd name="connsiteY9" fmla="*/ 742244 h 1652411"/>
                <a:gd name="connsiteX10" fmla="*/ 500287 w 1675743"/>
                <a:gd name="connsiteY10" fmla="*/ 708377 h 1652411"/>
                <a:gd name="connsiteX11" fmla="*/ 635754 w 1675743"/>
                <a:gd name="connsiteY11" fmla="*/ 903111 h 1652411"/>
                <a:gd name="connsiteX12" fmla="*/ 593421 w 1675743"/>
                <a:gd name="connsiteY12" fmla="*/ 962377 h 1652411"/>
                <a:gd name="connsiteX13" fmla="*/ 517221 w 1675743"/>
                <a:gd name="connsiteY13" fmla="*/ 877711 h 1652411"/>
                <a:gd name="connsiteX14" fmla="*/ 364821 w 1675743"/>
                <a:gd name="connsiteY14" fmla="*/ 886177 h 1652411"/>
                <a:gd name="connsiteX15" fmla="*/ 246287 w 1675743"/>
                <a:gd name="connsiteY15" fmla="*/ 1030111 h 1652411"/>
                <a:gd name="connsiteX16" fmla="*/ 220887 w 1675743"/>
                <a:gd name="connsiteY16" fmla="*/ 1148644 h 1652411"/>
                <a:gd name="connsiteX17" fmla="*/ 322487 w 1675743"/>
                <a:gd name="connsiteY17" fmla="*/ 1309511 h 1652411"/>
                <a:gd name="connsiteX18" fmla="*/ 339421 w 1675743"/>
                <a:gd name="connsiteY18" fmla="*/ 1504244 h 1652411"/>
                <a:gd name="connsiteX19" fmla="*/ 491821 w 1675743"/>
                <a:gd name="connsiteY19" fmla="*/ 1631244 h 1652411"/>
                <a:gd name="connsiteX20" fmla="*/ 652687 w 1675743"/>
                <a:gd name="connsiteY20" fmla="*/ 1614311 h 1652411"/>
                <a:gd name="connsiteX21" fmla="*/ 889754 w 1675743"/>
                <a:gd name="connsiteY21" fmla="*/ 1402644 h 1652411"/>
                <a:gd name="connsiteX22" fmla="*/ 940554 w 1675743"/>
                <a:gd name="connsiteY22" fmla="*/ 1190977 h 1652411"/>
                <a:gd name="connsiteX23" fmla="*/ 932087 w 1675743"/>
                <a:gd name="connsiteY23" fmla="*/ 1114777 h 1652411"/>
                <a:gd name="connsiteX24" fmla="*/ 1050621 w 1675743"/>
                <a:gd name="connsiteY24" fmla="*/ 1199444 h 1652411"/>
                <a:gd name="connsiteX25" fmla="*/ 1160687 w 1675743"/>
                <a:gd name="connsiteY25" fmla="*/ 1233311 h 1652411"/>
                <a:gd name="connsiteX26" fmla="*/ 1287687 w 1675743"/>
                <a:gd name="connsiteY26" fmla="*/ 1284111 h 1652411"/>
                <a:gd name="connsiteX27" fmla="*/ 1490887 w 1675743"/>
                <a:gd name="connsiteY27" fmla="*/ 1157111 h 1652411"/>
                <a:gd name="connsiteX28" fmla="*/ 1660221 w 1675743"/>
                <a:gd name="connsiteY28" fmla="*/ 903111 h 1652411"/>
                <a:gd name="connsiteX29" fmla="*/ 1584021 w 1675743"/>
                <a:gd name="connsiteY29" fmla="*/ 674511 h 1652411"/>
                <a:gd name="connsiteX30" fmla="*/ 1389287 w 1675743"/>
                <a:gd name="connsiteY30" fmla="*/ 750711 h 1652411"/>
                <a:gd name="connsiteX31" fmla="*/ 1253821 w 1675743"/>
                <a:gd name="connsiteY31" fmla="*/ 759177 h 1652411"/>
                <a:gd name="connsiteX32" fmla="*/ 1363887 w 1675743"/>
                <a:gd name="connsiteY32" fmla="*/ 674511 h 1652411"/>
                <a:gd name="connsiteX33" fmla="*/ 1431621 w 1675743"/>
                <a:gd name="connsiteY33" fmla="*/ 708377 h 1652411"/>
                <a:gd name="connsiteX34" fmla="*/ 1533221 w 1675743"/>
                <a:gd name="connsiteY34" fmla="*/ 623711 h 1652411"/>
                <a:gd name="connsiteX35" fmla="*/ 1414687 w 1675743"/>
                <a:gd name="connsiteY35" fmla="*/ 471311 h 1652411"/>
                <a:gd name="connsiteX36" fmla="*/ 1321554 w 1675743"/>
                <a:gd name="connsiteY36" fmla="*/ 530577 h 1652411"/>
                <a:gd name="connsiteX37" fmla="*/ 1346954 w 1675743"/>
                <a:gd name="connsiteY37" fmla="*/ 598311 h 1652411"/>
                <a:gd name="connsiteX38" fmla="*/ 1186087 w 1675743"/>
                <a:gd name="connsiteY38" fmla="*/ 640644 h 1652411"/>
                <a:gd name="connsiteX39" fmla="*/ 1143754 w 1675743"/>
                <a:gd name="connsiteY39" fmla="*/ 581377 h 1652411"/>
                <a:gd name="connsiteX40" fmla="*/ 1296154 w 1675743"/>
                <a:gd name="connsiteY40" fmla="*/ 539044 h 1652411"/>
                <a:gd name="connsiteX41" fmla="*/ 1406221 w 1675743"/>
                <a:gd name="connsiteY41" fmla="*/ 445911 h 1652411"/>
                <a:gd name="connsiteX42" fmla="*/ 1431621 w 1675743"/>
                <a:gd name="connsiteY42" fmla="*/ 318911 h 1652411"/>
                <a:gd name="connsiteX43" fmla="*/ 1313087 w 1675743"/>
                <a:gd name="connsiteY43" fmla="*/ 318911 h 1652411"/>
                <a:gd name="connsiteX44" fmla="*/ 1313087 w 1675743"/>
                <a:gd name="connsiteY44" fmla="*/ 395111 h 1652411"/>
                <a:gd name="connsiteX45" fmla="*/ 1160687 w 1675743"/>
                <a:gd name="connsiteY45" fmla="*/ 454377 h 1652411"/>
                <a:gd name="connsiteX46" fmla="*/ 1262287 w 1675743"/>
                <a:gd name="connsiteY46" fmla="*/ 378177 h 1652411"/>
                <a:gd name="connsiteX47" fmla="*/ 1321554 w 1675743"/>
                <a:gd name="connsiteY47" fmla="*/ 327377 h 1652411"/>
                <a:gd name="connsiteX48" fmla="*/ 1228421 w 1675743"/>
                <a:gd name="connsiteY48" fmla="*/ 259644 h 1652411"/>
                <a:gd name="connsiteX49" fmla="*/ 1160687 w 1675743"/>
                <a:gd name="connsiteY49" fmla="*/ 217311 h 1652411"/>
                <a:gd name="connsiteX50" fmla="*/ 1084487 w 1675743"/>
                <a:gd name="connsiteY50" fmla="*/ 369711 h 1652411"/>
                <a:gd name="connsiteX51" fmla="*/ 1067554 w 1675743"/>
                <a:gd name="connsiteY51" fmla="*/ 428977 h 1652411"/>
                <a:gd name="connsiteX52" fmla="*/ 974421 w 1675743"/>
                <a:gd name="connsiteY52" fmla="*/ 522111 h 1652411"/>
                <a:gd name="connsiteX53" fmla="*/ 1008287 w 1675743"/>
                <a:gd name="connsiteY53" fmla="*/ 420511 h 1652411"/>
                <a:gd name="connsiteX54" fmla="*/ 1025221 w 1675743"/>
                <a:gd name="connsiteY54" fmla="*/ 361244 h 1652411"/>
                <a:gd name="connsiteX55" fmla="*/ 1033687 w 1675743"/>
                <a:gd name="connsiteY55" fmla="*/ 268111 h 1652411"/>
                <a:gd name="connsiteX56" fmla="*/ 982887 w 1675743"/>
                <a:gd name="connsiteY56" fmla="*/ 200377 h 1652411"/>
                <a:gd name="connsiteX57" fmla="*/ 872821 w 1675743"/>
                <a:gd name="connsiteY57" fmla="*/ 234244 h 1652411"/>
                <a:gd name="connsiteX58" fmla="*/ 830487 w 1675743"/>
                <a:gd name="connsiteY58" fmla="*/ 293511 h 1652411"/>
                <a:gd name="connsiteX59" fmla="*/ 847421 w 1675743"/>
                <a:gd name="connsiteY59" fmla="*/ 395111 h 1652411"/>
                <a:gd name="connsiteX60" fmla="*/ 796621 w 1675743"/>
                <a:gd name="connsiteY60" fmla="*/ 437444 h 1652411"/>
                <a:gd name="connsiteX61" fmla="*/ 813554 w 1675743"/>
                <a:gd name="connsiteY61" fmla="*/ 361244 h 1652411"/>
                <a:gd name="connsiteX62" fmla="*/ 822021 w 1675743"/>
                <a:gd name="connsiteY62" fmla="*/ 276577 h 1652411"/>
                <a:gd name="connsiteX63" fmla="*/ 771221 w 1675743"/>
                <a:gd name="connsiteY63" fmla="*/ 276577 h 1652411"/>
                <a:gd name="connsiteX64" fmla="*/ 720421 w 1675743"/>
                <a:gd name="connsiteY64" fmla="*/ 378177 h 1652411"/>
                <a:gd name="connsiteX65" fmla="*/ 737354 w 1675743"/>
                <a:gd name="connsiteY65" fmla="*/ 234244 h 1652411"/>
                <a:gd name="connsiteX66" fmla="*/ 822021 w 1675743"/>
                <a:gd name="connsiteY66" fmla="*/ 191911 h 1652411"/>
                <a:gd name="connsiteX67" fmla="*/ 813554 w 1675743"/>
                <a:gd name="connsiteY67" fmla="*/ 31044 h 1652411"/>
                <a:gd name="connsiteX68" fmla="*/ 686554 w 1675743"/>
                <a:gd name="connsiteY68" fmla="*/ 22577 h 1652411"/>
                <a:gd name="connsiteX69" fmla="*/ 627287 w 1675743"/>
                <a:gd name="connsiteY69" fmla="*/ 31044 h 1652411"/>
                <a:gd name="connsiteX70" fmla="*/ 576487 w 1675743"/>
                <a:gd name="connsiteY70" fmla="*/ 141111 h 1652411"/>
                <a:gd name="connsiteX71" fmla="*/ 618821 w 1675743"/>
                <a:gd name="connsiteY71" fmla="*/ 234244 h 1652411"/>
                <a:gd name="connsiteX72" fmla="*/ 551087 w 1675743"/>
                <a:gd name="connsiteY72" fmla="*/ 403577 h 1652411"/>
                <a:gd name="connsiteX73" fmla="*/ 542621 w 1675743"/>
                <a:gd name="connsiteY73" fmla="*/ 208844 h 1652411"/>
                <a:gd name="connsiteX74" fmla="*/ 568021 w 1675743"/>
                <a:gd name="connsiteY74" fmla="*/ 166511 h 1652411"/>
                <a:gd name="connsiteX75" fmla="*/ 517221 w 1675743"/>
                <a:gd name="connsiteY75" fmla="*/ 14111 h 1652411"/>
                <a:gd name="connsiteX76" fmla="*/ 305554 w 1675743"/>
                <a:gd name="connsiteY76" fmla="*/ 81844 h 1652411"/>
                <a:gd name="connsiteX77" fmla="*/ 305554 w 1675743"/>
                <a:gd name="connsiteY77" fmla="*/ 208844 h 1652411"/>
                <a:gd name="connsiteX0" fmla="*/ 0 w 1675743"/>
                <a:gd name="connsiteY0" fmla="*/ 271638 h 1652411"/>
                <a:gd name="connsiteX1" fmla="*/ 13455 w 1675743"/>
                <a:gd name="connsiteY1" fmla="*/ 310444 h 1652411"/>
                <a:gd name="connsiteX2" fmla="*/ 57905 w 1675743"/>
                <a:gd name="connsiteY2" fmla="*/ 424744 h 1652411"/>
                <a:gd name="connsiteX3" fmla="*/ 184905 w 1675743"/>
                <a:gd name="connsiteY3" fmla="*/ 469194 h 1652411"/>
                <a:gd name="connsiteX4" fmla="*/ 178554 w 1675743"/>
                <a:gd name="connsiteY4" fmla="*/ 551744 h 1652411"/>
                <a:gd name="connsiteX5" fmla="*/ 178555 w 1675743"/>
                <a:gd name="connsiteY5" fmla="*/ 545394 h 1652411"/>
                <a:gd name="connsiteX6" fmla="*/ 96004 w 1675743"/>
                <a:gd name="connsiteY6" fmla="*/ 526344 h 1652411"/>
                <a:gd name="connsiteX7" fmla="*/ 34621 w 1675743"/>
                <a:gd name="connsiteY7" fmla="*/ 522111 h 1652411"/>
                <a:gd name="connsiteX8" fmla="*/ 110820 w 1675743"/>
                <a:gd name="connsiteY8" fmla="*/ 725311 h 1652411"/>
                <a:gd name="connsiteX9" fmla="*/ 297087 w 1675743"/>
                <a:gd name="connsiteY9" fmla="*/ 742244 h 1652411"/>
                <a:gd name="connsiteX10" fmla="*/ 500287 w 1675743"/>
                <a:gd name="connsiteY10" fmla="*/ 708377 h 1652411"/>
                <a:gd name="connsiteX11" fmla="*/ 635754 w 1675743"/>
                <a:gd name="connsiteY11" fmla="*/ 903111 h 1652411"/>
                <a:gd name="connsiteX12" fmla="*/ 593421 w 1675743"/>
                <a:gd name="connsiteY12" fmla="*/ 962377 h 1652411"/>
                <a:gd name="connsiteX13" fmla="*/ 517221 w 1675743"/>
                <a:gd name="connsiteY13" fmla="*/ 877711 h 1652411"/>
                <a:gd name="connsiteX14" fmla="*/ 364821 w 1675743"/>
                <a:gd name="connsiteY14" fmla="*/ 886177 h 1652411"/>
                <a:gd name="connsiteX15" fmla="*/ 246287 w 1675743"/>
                <a:gd name="connsiteY15" fmla="*/ 1030111 h 1652411"/>
                <a:gd name="connsiteX16" fmla="*/ 220887 w 1675743"/>
                <a:gd name="connsiteY16" fmla="*/ 1148644 h 1652411"/>
                <a:gd name="connsiteX17" fmla="*/ 322487 w 1675743"/>
                <a:gd name="connsiteY17" fmla="*/ 1309511 h 1652411"/>
                <a:gd name="connsiteX18" fmla="*/ 339421 w 1675743"/>
                <a:gd name="connsiteY18" fmla="*/ 1504244 h 1652411"/>
                <a:gd name="connsiteX19" fmla="*/ 491821 w 1675743"/>
                <a:gd name="connsiteY19" fmla="*/ 1631244 h 1652411"/>
                <a:gd name="connsiteX20" fmla="*/ 652687 w 1675743"/>
                <a:gd name="connsiteY20" fmla="*/ 1614311 h 1652411"/>
                <a:gd name="connsiteX21" fmla="*/ 889754 w 1675743"/>
                <a:gd name="connsiteY21" fmla="*/ 1402644 h 1652411"/>
                <a:gd name="connsiteX22" fmla="*/ 940554 w 1675743"/>
                <a:gd name="connsiteY22" fmla="*/ 1190977 h 1652411"/>
                <a:gd name="connsiteX23" fmla="*/ 932087 w 1675743"/>
                <a:gd name="connsiteY23" fmla="*/ 1114777 h 1652411"/>
                <a:gd name="connsiteX24" fmla="*/ 1050621 w 1675743"/>
                <a:gd name="connsiteY24" fmla="*/ 1199444 h 1652411"/>
                <a:gd name="connsiteX25" fmla="*/ 1160687 w 1675743"/>
                <a:gd name="connsiteY25" fmla="*/ 1233311 h 1652411"/>
                <a:gd name="connsiteX26" fmla="*/ 1287687 w 1675743"/>
                <a:gd name="connsiteY26" fmla="*/ 1284111 h 1652411"/>
                <a:gd name="connsiteX27" fmla="*/ 1490887 w 1675743"/>
                <a:gd name="connsiteY27" fmla="*/ 1157111 h 1652411"/>
                <a:gd name="connsiteX28" fmla="*/ 1660221 w 1675743"/>
                <a:gd name="connsiteY28" fmla="*/ 903111 h 1652411"/>
                <a:gd name="connsiteX29" fmla="*/ 1584021 w 1675743"/>
                <a:gd name="connsiteY29" fmla="*/ 674511 h 1652411"/>
                <a:gd name="connsiteX30" fmla="*/ 1389287 w 1675743"/>
                <a:gd name="connsiteY30" fmla="*/ 750711 h 1652411"/>
                <a:gd name="connsiteX31" fmla="*/ 1253821 w 1675743"/>
                <a:gd name="connsiteY31" fmla="*/ 759177 h 1652411"/>
                <a:gd name="connsiteX32" fmla="*/ 1363887 w 1675743"/>
                <a:gd name="connsiteY32" fmla="*/ 674511 h 1652411"/>
                <a:gd name="connsiteX33" fmla="*/ 1431621 w 1675743"/>
                <a:gd name="connsiteY33" fmla="*/ 708377 h 1652411"/>
                <a:gd name="connsiteX34" fmla="*/ 1533221 w 1675743"/>
                <a:gd name="connsiteY34" fmla="*/ 623711 h 1652411"/>
                <a:gd name="connsiteX35" fmla="*/ 1414687 w 1675743"/>
                <a:gd name="connsiteY35" fmla="*/ 471311 h 1652411"/>
                <a:gd name="connsiteX36" fmla="*/ 1321554 w 1675743"/>
                <a:gd name="connsiteY36" fmla="*/ 530577 h 1652411"/>
                <a:gd name="connsiteX37" fmla="*/ 1346954 w 1675743"/>
                <a:gd name="connsiteY37" fmla="*/ 598311 h 1652411"/>
                <a:gd name="connsiteX38" fmla="*/ 1186087 w 1675743"/>
                <a:gd name="connsiteY38" fmla="*/ 640644 h 1652411"/>
                <a:gd name="connsiteX39" fmla="*/ 1143754 w 1675743"/>
                <a:gd name="connsiteY39" fmla="*/ 581377 h 1652411"/>
                <a:gd name="connsiteX40" fmla="*/ 1296154 w 1675743"/>
                <a:gd name="connsiteY40" fmla="*/ 539044 h 1652411"/>
                <a:gd name="connsiteX41" fmla="*/ 1406221 w 1675743"/>
                <a:gd name="connsiteY41" fmla="*/ 445911 h 1652411"/>
                <a:gd name="connsiteX42" fmla="*/ 1431621 w 1675743"/>
                <a:gd name="connsiteY42" fmla="*/ 318911 h 1652411"/>
                <a:gd name="connsiteX43" fmla="*/ 1313087 w 1675743"/>
                <a:gd name="connsiteY43" fmla="*/ 318911 h 1652411"/>
                <a:gd name="connsiteX44" fmla="*/ 1313087 w 1675743"/>
                <a:gd name="connsiteY44" fmla="*/ 395111 h 1652411"/>
                <a:gd name="connsiteX45" fmla="*/ 1160687 w 1675743"/>
                <a:gd name="connsiteY45" fmla="*/ 454377 h 1652411"/>
                <a:gd name="connsiteX46" fmla="*/ 1262287 w 1675743"/>
                <a:gd name="connsiteY46" fmla="*/ 378177 h 1652411"/>
                <a:gd name="connsiteX47" fmla="*/ 1321554 w 1675743"/>
                <a:gd name="connsiteY47" fmla="*/ 327377 h 1652411"/>
                <a:gd name="connsiteX48" fmla="*/ 1228421 w 1675743"/>
                <a:gd name="connsiteY48" fmla="*/ 259644 h 1652411"/>
                <a:gd name="connsiteX49" fmla="*/ 1160687 w 1675743"/>
                <a:gd name="connsiteY49" fmla="*/ 217311 h 1652411"/>
                <a:gd name="connsiteX50" fmla="*/ 1084487 w 1675743"/>
                <a:gd name="connsiteY50" fmla="*/ 369711 h 1652411"/>
                <a:gd name="connsiteX51" fmla="*/ 1067554 w 1675743"/>
                <a:gd name="connsiteY51" fmla="*/ 428977 h 1652411"/>
                <a:gd name="connsiteX52" fmla="*/ 974421 w 1675743"/>
                <a:gd name="connsiteY52" fmla="*/ 522111 h 1652411"/>
                <a:gd name="connsiteX53" fmla="*/ 1008287 w 1675743"/>
                <a:gd name="connsiteY53" fmla="*/ 420511 h 1652411"/>
                <a:gd name="connsiteX54" fmla="*/ 1025221 w 1675743"/>
                <a:gd name="connsiteY54" fmla="*/ 361244 h 1652411"/>
                <a:gd name="connsiteX55" fmla="*/ 1033687 w 1675743"/>
                <a:gd name="connsiteY55" fmla="*/ 268111 h 1652411"/>
                <a:gd name="connsiteX56" fmla="*/ 982887 w 1675743"/>
                <a:gd name="connsiteY56" fmla="*/ 200377 h 1652411"/>
                <a:gd name="connsiteX57" fmla="*/ 872821 w 1675743"/>
                <a:gd name="connsiteY57" fmla="*/ 234244 h 1652411"/>
                <a:gd name="connsiteX58" fmla="*/ 830487 w 1675743"/>
                <a:gd name="connsiteY58" fmla="*/ 293511 h 1652411"/>
                <a:gd name="connsiteX59" fmla="*/ 847421 w 1675743"/>
                <a:gd name="connsiteY59" fmla="*/ 395111 h 1652411"/>
                <a:gd name="connsiteX60" fmla="*/ 796621 w 1675743"/>
                <a:gd name="connsiteY60" fmla="*/ 437444 h 1652411"/>
                <a:gd name="connsiteX61" fmla="*/ 813554 w 1675743"/>
                <a:gd name="connsiteY61" fmla="*/ 361244 h 1652411"/>
                <a:gd name="connsiteX62" fmla="*/ 822021 w 1675743"/>
                <a:gd name="connsiteY62" fmla="*/ 276577 h 1652411"/>
                <a:gd name="connsiteX63" fmla="*/ 771221 w 1675743"/>
                <a:gd name="connsiteY63" fmla="*/ 276577 h 1652411"/>
                <a:gd name="connsiteX64" fmla="*/ 720421 w 1675743"/>
                <a:gd name="connsiteY64" fmla="*/ 378177 h 1652411"/>
                <a:gd name="connsiteX65" fmla="*/ 737354 w 1675743"/>
                <a:gd name="connsiteY65" fmla="*/ 234244 h 1652411"/>
                <a:gd name="connsiteX66" fmla="*/ 822021 w 1675743"/>
                <a:gd name="connsiteY66" fmla="*/ 191911 h 1652411"/>
                <a:gd name="connsiteX67" fmla="*/ 813554 w 1675743"/>
                <a:gd name="connsiteY67" fmla="*/ 31044 h 1652411"/>
                <a:gd name="connsiteX68" fmla="*/ 686554 w 1675743"/>
                <a:gd name="connsiteY68" fmla="*/ 22577 h 1652411"/>
                <a:gd name="connsiteX69" fmla="*/ 627287 w 1675743"/>
                <a:gd name="connsiteY69" fmla="*/ 31044 h 1652411"/>
                <a:gd name="connsiteX70" fmla="*/ 576487 w 1675743"/>
                <a:gd name="connsiteY70" fmla="*/ 141111 h 1652411"/>
                <a:gd name="connsiteX71" fmla="*/ 618821 w 1675743"/>
                <a:gd name="connsiteY71" fmla="*/ 234244 h 1652411"/>
                <a:gd name="connsiteX72" fmla="*/ 551087 w 1675743"/>
                <a:gd name="connsiteY72" fmla="*/ 403577 h 1652411"/>
                <a:gd name="connsiteX73" fmla="*/ 542621 w 1675743"/>
                <a:gd name="connsiteY73" fmla="*/ 208844 h 1652411"/>
                <a:gd name="connsiteX74" fmla="*/ 568021 w 1675743"/>
                <a:gd name="connsiteY74" fmla="*/ 166511 h 1652411"/>
                <a:gd name="connsiteX75" fmla="*/ 517221 w 1675743"/>
                <a:gd name="connsiteY75" fmla="*/ 14111 h 1652411"/>
                <a:gd name="connsiteX76" fmla="*/ 305554 w 1675743"/>
                <a:gd name="connsiteY76" fmla="*/ 81844 h 1652411"/>
                <a:gd name="connsiteX77" fmla="*/ 305554 w 1675743"/>
                <a:gd name="connsiteY77" fmla="*/ 208844 h 1652411"/>
                <a:gd name="connsiteX0" fmla="*/ 0 w 1675743"/>
                <a:gd name="connsiteY0" fmla="*/ 271638 h 1652411"/>
                <a:gd name="connsiteX1" fmla="*/ 32505 w 1675743"/>
                <a:gd name="connsiteY1" fmla="*/ 234244 h 1652411"/>
                <a:gd name="connsiteX2" fmla="*/ 13455 w 1675743"/>
                <a:gd name="connsiteY2" fmla="*/ 310444 h 1652411"/>
                <a:gd name="connsiteX3" fmla="*/ 57905 w 1675743"/>
                <a:gd name="connsiteY3" fmla="*/ 424744 h 1652411"/>
                <a:gd name="connsiteX4" fmla="*/ 184905 w 1675743"/>
                <a:gd name="connsiteY4" fmla="*/ 469194 h 1652411"/>
                <a:gd name="connsiteX5" fmla="*/ 178554 w 1675743"/>
                <a:gd name="connsiteY5" fmla="*/ 551744 h 1652411"/>
                <a:gd name="connsiteX6" fmla="*/ 178555 w 1675743"/>
                <a:gd name="connsiteY6" fmla="*/ 545394 h 1652411"/>
                <a:gd name="connsiteX7" fmla="*/ 96004 w 1675743"/>
                <a:gd name="connsiteY7" fmla="*/ 526344 h 1652411"/>
                <a:gd name="connsiteX8" fmla="*/ 34621 w 1675743"/>
                <a:gd name="connsiteY8" fmla="*/ 522111 h 1652411"/>
                <a:gd name="connsiteX9" fmla="*/ 110820 w 1675743"/>
                <a:gd name="connsiteY9" fmla="*/ 725311 h 1652411"/>
                <a:gd name="connsiteX10" fmla="*/ 297087 w 1675743"/>
                <a:gd name="connsiteY10" fmla="*/ 742244 h 1652411"/>
                <a:gd name="connsiteX11" fmla="*/ 500287 w 1675743"/>
                <a:gd name="connsiteY11" fmla="*/ 708377 h 1652411"/>
                <a:gd name="connsiteX12" fmla="*/ 635754 w 1675743"/>
                <a:gd name="connsiteY12" fmla="*/ 903111 h 1652411"/>
                <a:gd name="connsiteX13" fmla="*/ 593421 w 1675743"/>
                <a:gd name="connsiteY13" fmla="*/ 962377 h 1652411"/>
                <a:gd name="connsiteX14" fmla="*/ 517221 w 1675743"/>
                <a:gd name="connsiteY14" fmla="*/ 877711 h 1652411"/>
                <a:gd name="connsiteX15" fmla="*/ 364821 w 1675743"/>
                <a:gd name="connsiteY15" fmla="*/ 886177 h 1652411"/>
                <a:gd name="connsiteX16" fmla="*/ 246287 w 1675743"/>
                <a:gd name="connsiteY16" fmla="*/ 1030111 h 1652411"/>
                <a:gd name="connsiteX17" fmla="*/ 220887 w 1675743"/>
                <a:gd name="connsiteY17" fmla="*/ 1148644 h 1652411"/>
                <a:gd name="connsiteX18" fmla="*/ 322487 w 1675743"/>
                <a:gd name="connsiteY18" fmla="*/ 1309511 h 1652411"/>
                <a:gd name="connsiteX19" fmla="*/ 339421 w 1675743"/>
                <a:gd name="connsiteY19" fmla="*/ 1504244 h 1652411"/>
                <a:gd name="connsiteX20" fmla="*/ 491821 w 1675743"/>
                <a:gd name="connsiteY20" fmla="*/ 1631244 h 1652411"/>
                <a:gd name="connsiteX21" fmla="*/ 652687 w 1675743"/>
                <a:gd name="connsiteY21" fmla="*/ 1614311 h 1652411"/>
                <a:gd name="connsiteX22" fmla="*/ 889754 w 1675743"/>
                <a:gd name="connsiteY22" fmla="*/ 1402644 h 1652411"/>
                <a:gd name="connsiteX23" fmla="*/ 940554 w 1675743"/>
                <a:gd name="connsiteY23" fmla="*/ 1190977 h 1652411"/>
                <a:gd name="connsiteX24" fmla="*/ 932087 w 1675743"/>
                <a:gd name="connsiteY24" fmla="*/ 1114777 h 1652411"/>
                <a:gd name="connsiteX25" fmla="*/ 1050621 w 1675743"/>
                <a:gd name="connsiteY25" fmla="*/ 1199444 h 1652411"/>
                <a:gd name="connsiteX26" fmla="*/ 1160687 w 1675743"/>
                <a:gd name="connsiteY26" fmla="*/ 1233311 h 1652411"/>
                <a:gd name="connsiteX27" fmla="*/ 1287687 w 1675743"/>
                <a:gd name="connsiteY27" fmla="*/ 1284111 h 1652411"/>
                <a:gd name="connsiteX28" fmla="*/ 1490887 w 1675743"/>
                <a:gd name="connsiteY28" fmla="*/ 1157111 h 1652411"/>
                <a:gd name="connsiteX29" fmla="*/ 1660221 w 1675743"/>
                <a:gd name="connsiteY29" fmla="*/ 903111 h 1652411"/>
                <a:gd name="connsiteX30" fmla="*/ 1584021 w 1675743"/>
                <a:gd name="connsiteY30" fmla="*/ 674511 h 1652411"/>
                <a:gd name="connsiteX31" fmla="*/ 1389287 w 1675743"/>
                <a:gd name="connsiteY31" fmla="*/ 750711 h 1652411"/>
                <a:gd name="connsiteX32" fmla="*/ 1253821 w 1675743"/>
                <a:gd name="connsiteY32" fmla="*/ 759177 h 1652411"/>
                <a:gd name="connsiteX33" fmla="*/ 1363887 w 1675743"/>
                <a:gd name="connsiteY33" fmla="*/ 674511 h 1652411"/>
                <a:gd name="connsiteX34" fmla="*/ 1431621 w 1675743"/>
                <a:gd name="connsiteY34" fmla="*/ 708377 h 1652411"/>
                <a:gd name="connsiteX35" fmla="*/ 1533221 w 1675743"/>
                <a:gd name="connsiteY35" fmla="*/ 623711 h 1652411"/>
                <a:gd name="connsiteX36" fmla="*/ 1414687 w 1675743"/>
                <a:gd name="connsiteY36" fmla="*/ 471311 h 1652411"/>
                <a:gd name="connsiteX37" fmla="*/ 1321554 w 1675743"/>
                <a:gd name="connsiteY37" fmla="*/ 530577 h 1652411"/>
                <a:gd name="connsiteX38" fmla="*/ 1346954 w 1675743"/>
                <a:gd name="connsiteY38" fmla="*/ 598311 h 1652411"/>
                <a:gd name="connsiteX39" fmla="*/ 1186087 w 1675743"/>
                <a:gd name="connsiteY39" fmla="*/ 640644 h 1652411"/>
                <a:gd name="connsiteX40" fmla="*/ 1143754 w 1675743"/>
                <a:gd name="connsiteY40" fmla="*/ 581377 h 1652411"/>
                <a:gd name="connsiteX41" fmla="*/ 1296154 w 1675743"/>
                <a:gd name="connsiteY41" fmla="*/ 539044 h 1652411"/>
                <a:gd name="connsiteX42" fmla="*/ 1406221 w 1675743"/>
                <a:gd name="connsiteY42" fmla="*/ 445911 h 1652411"/>
                <a:gd name="connsiteX43" fmla="*/ 1431621 w 1675743"/>
                <a:gd name="connsiteY43" fmla="*/ 318911 h 1652411"/>
                <a:gd name="connsiteX44" fmla="*/ 1313087 w 1675743"/>
                <a:gd name="connsiteY44" fmla="*/ 318911 h 1652411"/>
                <a:gd name="connsiteX45" fmla="*/ 1313087 w 1675743"/>
                <a:gd name="connsiteY45" fmla="*/ 395111 h 1652411"/>
                <a:gd name="connsiteX46" fmla="*/ 1160687 w 1675743"/>
                <a:gd name="connsiteY46" fmla="*/ 454377 h 1652411"/>
                <a:gd name="connsiteX47" fmla="*/ 1262287 w 1675743"/>
                <a:gd name="connsiteY47" fmla="*/ 378177 h 1652411"/>
                <a:gd name="connsiteX48" fmla="*/ 1321554 w 1675743"/>
                <a:gd name="connsiteY48" fmla="*/ 327377 h 1652411"/>
                <a:gd name="connsiteX49" fmla="*/ 1228421 w 1675743"/>
                <a:gd name="connsiteY49" fmla="*/ 259644 h 1652411"/>
                <a:gd name="connsiteX50" fmla="*/ 1160687 w 1675743"/>
                <a:gd name="connsiteY50" fmla="*/ 217311 h 1652411"/>
                <a:gd name="connsiteX51" fmla="*/ 1084487 w 1675743"/>
                <a:gd name="connsiteY51" fmla="*/ 369711 h 1652411"/>
                <a:gd name="connsiteX52" fmla="*/ 1067554 w 1675743"/>
                <a:gd name="connsiteY52" fmla="*/ 428977 h 1652411"/>
                <a:gd name="connsiteX53" fmla="*/ 974421 w 1675743"/>
                <a:gd name="connsiteY53" fmla="*/ 522111 h 1652411"/>
                <a:gd name="connsiteX54" fmla="*/ 1008287 w 1675743"/>
                <a:gd name="connsiteY54" fmla="*/ 420511 h 1652411"/>
                <a:gd name="connsiteX55" fmla="*/ 1025221 w 1675743"/>
                <a:gd name="connsiteY55" fmla="*/ 361244 h 1652411"/>
                <a:gd name="connsiteX56" fmla="*/ 1033687 w 1675743"/>
                <a:gd name="connsiteY56" fmla="*/ 268111 h 1652411"/>
                <a:gd name="connsiteX57" fmla="*/ 982887 w 1675743"/>
                <a:gd name="connsiteY57" fmla="*/ 200377 h 1652411"/>
                <a:gd name="connsiteX58" fmla="*/ 872821 w 1675743"/>
                <a:gd name="connsiteY58" fmla="*/ 234244 h 1652411"/>
                <a:gd name="connsiteX59" fmla="*/ 830487 w 1675743"/>
                <a:gd name="connsiteY59" fmla="*/ 293511 h 1652411"/>
                <a:gd name="connsiteX60" fmla="*/ 847421 w 1675743"/>
                <a:gd name="connsiteY60" fmla="*/ 395111 h 1652411"/>
                <a:gd name="connsiteX61" fmla="*/ 796621 w 1675743"/>
                <a:gd name="connsiteY61" fmla="*/ 437444 h 1652411"/>
                <a:gd name="connsiteX62" fmla="*/ 813554 w 1675743"/>
                <a:gd name="connsiteY62" fmla="*/ 361244 h 1652411"/>
                <a:gd name="connsiteX63" fmla="*/ 822021 w 1675743"/>
                <a:gd name="connsiteY63" fmla="*/ 276577 h 1652411"/>
                <a:gd name="connsiteX64" fmla="*/ 771221 w 1675743"/>
                <a:gd name="connsiteY64" fmla="*/ 276577 h 1652411"/>
                <a:gd name="connsiteX65" fmla="*/ 720421 w 1675743"/>
                <a:gd name="connsiteY65" fmla="*/ 378177 h 1652411"/>
                <a:gd name="connsiteX66" fmla="*/ 737354 w 1675743"/>
                <a:gd name="connsiteY66" fmla="*/ 234244 h 1652411"/>
                <a:gd name="connsiteX67" fmla="*/ 822021 w 1675743"/>
                <a:gd name="connsiteY67" fmla="*/ 191911 h 1652411"/>
                <a:gd name="connsiteX68" fmla="*/ 813554 w 1675743"/>
                <a:gd name="connsiteY68" fmla="*/ 31044 h 1652411"/>
                <a:gd name="connsiteX69" fmla="*/ 686554 w 1675743"/>
                <a:gd name="connsiteY69" fmla="*/ 22577 h 1652411"/>
                <a:gd name="connsiteX70" fmla="*/ 627287 w 1675743"/>
                <a:gd name="connsiteY70" fmla="*/ 31044 h 1652411"/>
                <a:gd name="connsiteX71" fmla="*/ 576487 w 1675743"/>
                <a:gd name="connsiteY71" fmla="*/ 141111 h 1652411"/>
                <a:gd name="connsiteX72" fmla="*/ 618821 w 1675743"/>
                <a:gd name="connsiteY72" fmla="*/ 234244 h 1652411"/>
                <a:gd name="connsiteX73" fmla="*/ 551087 w 1675743"/>
                <a:gd name="connsiteY73" fmla="*/ 403577 h 1652411"/>
                <a:gd name="connsiteX74" fmla="*/ 542621 w 1675743"/>
                <a:gd name="connsiteY74" fmla="*/ 208844 h 1652411"/>
                <a:gd name="connsiteX75" fmla="*/ 568021 w 1675743"/>
                <a:gd name="connsiteY75" fmla="*/ 166511 h 1652411"/>
                <a:gd name="connsiteX76" fmla="*/ 517221 w 1675743"/>
                <a:gd name="connsiteY76" fmla="*/ 14111 h 1652411"/>
                <a:gd name="connsiteX77" fmla="*/ 305554 w 1675743"/>
                <a:gd name="connsiteY77" fmla="*/ 81844 h 1652411"/>
                <a:gd name="connsiteX78" fmla="*/ 305554 w 1675743"/>
                <a:gd name="connsiteY78" fmla="*/ 208844 h 1652411"/>
                <a:gd name="connsiteX0" fmla="*/ 0 w 1675743"/>
                <a:gd name="connsiteY0" fmla="*/ 271638 h 1652411"/>
                <a:gd name="connsiteX1" fmla="*/ 32505 w 1675743"/>
                <a:gd name="connsiteY1" fmla="*/ 234244 h 1652411"/>
                <a:gd name="connsiteX2" fmla="*/ 13455 w 1675743"/>
                <a:gd name="connsiteY2" fmla="*/ 310444 h 1652411"/>
                <a:gd name="connsiteX3" fmla="*/ 57905 w 1675743"/>
                <a:gd name="connsiteY3" fmla="*/ 424744 h 1652411"/>
                <a:gd name="connsiteX4" fmla="*/ 184905 w 1675743"/>
                <a:gd name="connsiteY4" fmla="*/ 469194 h 1652411"/>
                <a:gd name="connsiteX5" fmla="*/ 178554 w 1675743"/>
                <a:gd name="connsiteY5" fmla="*/ 551744 h 1652411"/>
                <a:gd name="connsiteX6" fmla="*/ 178555 w 1675743"/>
                <a:gd name="connsiteY6" fmla="*/ 545394 h 1652411"/>
                <a:gd name="connsiteX7" fmla="*/ 96004 w 1675743"/>
                <a:gd name="connsiteY7" fmla="*/ 526344 h 1652411"/>
                <a:gd name="connsiteX8" fmla="*/ 34621 w 1675743"/>
                <a:gd name="connsiteY8" fmla="*/ 522111 h 1652411"/>
                <a:gd name="connsiteX9" fmla="*/ 110820 w 1675743"/>
                <a:gd name="connsiteY9" fmla="*/ 725311 h 1652411"/>
                <a:gd name="connsiteX10" fmla="*/ 297087 w 1675743"/>
                <a:gd name="connsiteY10" fmla="*/ 742244 h 1652411"/>
                <a:gd name="connsiteX11" fmla="*/ 500287 w 1675743"/>
                <a:gd name="connsiteY11" fmla="*/ 708377 h 1652411"/>
                <a:gd name="connsiteX12" fmla="*/ 635754 w 1675743"/>
                <a:gd name="connsiteY12" fmla="*/ 903111 h 1652411"/>
                <a:gd name="connsiteX13" fmla="*/ 593421 w 1675743"/>
                <a:gd name="connsiteY13" fmla="*/ 962377 h 1652411"/>
                <a:gd name="connsiteX14" fmla="*/ 517221 w 1675743"/>
                <a:gd name="connsiteY14" fmla="*/ 877711 h 1652411"/>
                <a:gd name="connsiteX15" fmla="*/ 364821 w 1675743"/>
                <a:gd name="connsiteY15" fmla="*/ 886177 h 1652411"/>
                <a:gd name="connsiteX16" fmla="*/ 246287 w 1675743"/>
                <a:gd name="connsiteY16" fmla="*/ 1030111 h 1652411"/>
                <a:gd name="connsiteX17" fmla="*/ 220887 w 1675743"/>
                <a:gd name="connsiteY17" fmla="*/ 1148644 h 1652411"/>
                <a:gd name="connsiteX18" fmla="*/ 322487 w 1675743"/>
                <a:gd name="connsiteY18" fmla="*/ 1309511 h 1652411"/>
                <a:gd name="connsiteX19" fmla="*/ 339421 w 1675743"/>
                <a:gd name="connsiteY19" fmla="*/ 1504244 h 1652411"/>
                <a:gd name="connsiteX20" fmla="*/ 491821 w 1675743"/>
                <a:gd name="connsiteY20" fmla="*/ 1631244 h 1652411"/>
                <a:gd name="connsiteX21" fmla="*/ 652687 w 1675743"/>
                <a:gd name="connsiteY21" fmla="*/ 1614311 h 1652411"/>
                <a:gd name="connsiteX22" fmla="*/ 889754 w 1675743"/>
                <a:gd name="connsiteY22" fmla="*/ 1402644 h 1652411"/>
                <a:gd name="connsiteX23" fmla="*/ 940554 w 1675743"/>
                <a:gd name="connsiteY23" fmla="*/ 1190977 h 1652411"/>
                <a:gd name="connsiteX24" fmla="*/ 932087 w 1675743"/>
                <a:gd name="connsiteY24" fmla="*/ 1114777 h 1652411"/>
                <a:gd name="connsiteX25" fmla="*/ 1050621 w 1675743"/>
                <a:gd name="connsiteY25" fmla="*/ 1199444 h 1652411"/>
                <a:gd name="connsiteX26" fmla="*/ 1160687 w 1675743"/>
                <a:gd name="connsiteY26" fmla="*/ 1233311 h 1652411"/>
                <a:gd name="connsiteX27" fmla="*/ 1287687 w 1675743"/>
                <a:gd name="connsiteY27" fmla="*/ 1284111 h 1652411"/>
                <a:gd name="connsiteX28" fmla="*/ 1490887 w 1675743"/>
                <a:gd name="connsiteY28" fmla="*/ 1157111 h 1652411"/>
                <a:gd name="connsiteX29" fmla="*/ 1660221 w 1675743"/>
                <a:gd name="connsiteY29" fmla="*/ 903111 h 1652411"/>
                <a:gd name="connsiteX30" fmla="*/ 1584021 w 1675743"/>
                <a:gd name="connsiteY30" fmla="*/ 674511 h 1652411"/>
                <a:gd name="connsiteX31" fmla="*/ 1389287 w 1675743"/>
                <a:gd name="connsiteY31" fmla="*/ 750711 h 1652411"/>
                <a:gd name="connsiteX32" fmla="*/ 1253821 w 1675743"/>
                <a:gd name="connsiteY32" fmla="*/ 759177 h 1652411"/>
                <a:gd name="connsiteX33" fmla="*/ 1363887 w 1675743"/>
                <a:gd name="connsiteY33" fmla="*/ 674511 h 1652411"/>
                <a:gd name="connsiteX34" fmla="*/ 1431621 w 1675743"/>
                <a:gd name="connsiteY34" fmla="*/ 708377 h 1652411"/>
                <a:gd name="connsiteX35" fmla="*/ 1533221 w 1675743"/>
                <a:gd name="connsiteY35" fmla="*/ 623711 h 1652411"/>
                <a:gd name="connsiteX36" fmla="*/ 1414687 w 1675743"/>
                <a:gd name="connsiteY36" fmla="*/ 471311 h 1652411"/>
                <a:gd name="connsiteX37" fmla="*/ 1321554 w 1675743"/>
                <a:gd name="connsiteY37" fmla="*/ 530577 h 1652411"/>
                <a:gd name="connsiteX38" fmla="*/ 1346954 w 1675743"/>
                <a:gd name="connsiteY38" fmla="*/ 598311 h 1652411"/>
                <a:gd name="connsiteX39" fmla="*/ 1186087 w 1675743"/>
                <a:gd name="connsiteY39" fmla="*/ 640644 h 1652411"/>
                <a:gd name="connsiteX40" fmla="*/ 1143754 w 1675743"/>
                <a:gd name="connsiteY40" fmla="*/ 581377 h 1652411"/>
                <a:gd name="connsiteX41" fmla="*/ 1296154 w 1675743"/>
                <a:gd name="connsiteY41" fmla="*/ 539044 h 1652411"/>
                <a:gd name="connsiteX42" fmla="*/ 1406221 w 1675743"/>
                <a:gd name="connsiteY42" fmla="*/ 445911 h 1652411"/>
                <a:gd name="connsiteX43" fmla="*/ 1431621 w 1675743"/>
                <a:gd name="connsiteY43" fmla="*/ 318911 h 1652411"/>
                <a:gd name="connsiteX44" fmla="*/ 1313087 w 1675743"/>
                <a:gd name="connsiteY44" fmla="*/ 318911 h 1652411"/>
                <a:gd name="connsiteX45" fmla="*/ 1313087 w 1675743"/>
                <a:gd name="connsiteY45" fmla="*/ 395111 h 1652411"/>
                <a:gd name="connsiteX46" fmla="*/ 1160687 w 1675743"/>
                <a:gd name="connsiteY46" fmla="*/ 454377 h 1652411"/>
                <a:gd name="connsiteX47" fmla="*/ 1262287 w 1675743"/>
                <a:gd name="connsiteY47" fmla="*/ 378177 h 1652411"/>
                <a:gd name="connsiteX48" fmla="*/ 1321554 w 1675743"/>
                <a:gd name="connsiteY48" fmla="*/ 327377 h 1652411"/>
                <a:gd name="connsiteX49" fmla="*/ 1228421 w 1675743"/>
                <a:gd name="connsiteY49" fmla="*/ 259644 h 1652411"/>
                <a:gd name="connsiteX50" fmla="*/ 1160687 w 1675743"/>
                <a:gd name="connsiteY50" fmla="*/ 217311 h 1652411"/>
                <a:gd name="connsiteX51" fmla="*/ 1084487 w 1675743"/>
                <a:gd name="connsiteY51" fmla="*/ 369711 h 1652411"/>
                <a:gd name="connsiteX52" fmla="*/ 1067554 w 1675743"/>
                <a:gd name="connsiteY52" fmla="*/ 428977 h 1652411"/>
                <a:gd name="connsiteX53" fmla="*/ 974421 w 1675743"/>
                <a:gd name="connsiteY53" fmla="*/ 522111 h 1652411"/>
                <a:gd name="connsiteX54" fmla="*/ 1008287 w 1675743"/>
                <a:gd name="connsiteY54" fmla="*/ 420511 h 1652411"/>
                <a:gd name="connsiteX55" fmla="*/ 1025221 w 1675743"/>
                <a:gd name="connsiteY55" fmla="*/ 361244 h 1652411"/>
                <a:gd name="connsiteX56" fmla="*/ 1033687 w 1675743"/>
                <a:gd name="connsiteY56" fmla="*/ 268111 h 1652411"/>
                <a:gd name="connsiteX57" fmla="*/ 982887 w 1675743"/>
                <a:gd name="connsiteY57" fmla="*/ 200377 h 1652411"/>
                <a:gd name="connsiteX58" fmla="*/ 872821 w 1675743"/>
                <a:gd name="connsiteY58" fmla="*/ 234244 h 1652411"/>
                <a:gd name="connsiteX59" fmla="*/ 830487 w 1675743"/>
                <a:gd name="connsiteY59" fmla="*/ 293511 h 1652411"/>
                <a:gd name="connsiteX60" fmla="*/ 847421 w 1675743"/>
                <a:gd name="connsiteY60" fmla="*/ 395111 h 1652411"/>
                <a:gd name="connsiteX61" fmla="*/ 796621 w 1675743"/>
                <a:gd name="connsiteY61" fmla="*/ 437444 h 1652411"/>
                <a:gd name="connsiteX62" fmla="*/ 813554 w 1675743"/>
                <a:gd name="connsiteY62" fmla="*/ 361244 h 1652411"/>
                <a:gd name="connsiteX63" fmla="*/ 822021 w 1675743"/>
                <a:gd name="connsiteY63" fmla="*/ 276577 h 1652411"/>
                <a:gd name="connsiteX64" fmla="*/ 771221 w 1675743"/>
                <a:gd name="connsiteY64" fmla="*/ 276577 h 1652411"/>
                <a:gd name="connsiteX65" fmla="*/ 720421 w 1675743"/>
                <a:gd name="connsiteY65" fmla="*/ 378177 h 1652411"/>
                <a:gd name="connsiteX66" fmla="*/ 737354 w 1675743"/>
                <a:gd name="connsiteY66" fmla="*/ 234244 h 1652411"/>
                <a:gd name="connsiteX67" fmla="*/ 822021 w 1675743"/>
                <a:gd name="connsiteY67" fmla="*/ 191911 h 1652411"/>
                <a:gd name="connsiteX68" fmla="*/ 813554 w 1675743"/>
                <a:gd name="connsiteY68" fmla="*/ 31044 h 1652411"/>
                <a:gd name="connsiteX69" fmla="*/ 686554 w 1675743"/>
                <a:gd name="connsiteY69" fmla="*/ 22577 h 1652411"/>
                <a:gd name="connsiteX70" fmla="*/ 627287 w 1675743"/>
                <a:gd name="connsiteY70" fmla="*/ 31044 h 1652411"/>
                <a:gd name="connsiteX71" fmla="*/ 576487 w 1675743"/>
                <a:gd name="connsiteY71" fmla="*/ 141111 h 1652411"/>
                <a:gd name="connsiteX72" fmla="*/ 618821 w 1675743"/>
                <a:gd name="connsiteY72" fmla="*/ 234244 h 1652411"/>
                <a:gd name="connsiteX73" fmla="*/ 551087 w 1675743"/>
                <a:gd name="connsiteY73" fmla="*/ 403577 h 1652411"/>
                <a:gd name="connsiteX74" fmla="*/ 542621 w 1675743"/>
                <a:gd name="connsiteY74" fmla="*/ 208844 h 1652411"/>
                <a:gd name="connsiteX75" fmla="*/ 568021 w 1675743"/>
                <a:gd name="connsiteY75" fmla="*/ 166511 h 1652411"/>
                <a:gd name="connsiteX76" fmla="*/ 517221 w 1675743"/>
                <a:gd name="connsiteY76" fmla="*/ 14111 h 1652411"/>
                <a:gd name="connsiteX77" fmla="*/ 305554 w 1675743"/>
                <a:gd name="connsiteY77" fmla="*/ 81844 h 1652411"/>
                <a:gd name="connsiteX78" fmla="*/ 305554 w 1675743"/>
                <a:gd name="connsiteY78" fmla="*/ 208844 h 1652411"/>
                <a:gd name="connsiteX0" fmla="*/ 0 w 1675743"/>
                <a:gd name="connsiteY0" fmla="*/ 271638 h 1652411"/>
                <a:gd name="connsiteX1" fmla="*/ 13455 w 1675743"/>
                <a:gd name="connsiteY1" fmla="*/ 310444 h 1652411"/>
                <a:gd name="connsiteX2" fmla="*/ 57905 w 1675743"/>
                <a:gd name="connsiteY2" fmla="*/ 424744 h 1652411"/>
                <a:gd name="connsiteX3" fmla="*/ 184905 w 1675743"/>
                <a:gd name="connsiteY3" fmla="*/ 469194 h 1652411"/>
                <a:gd name="connsiteX4" fmla="*/ 178554 w 1675743"/>
                <a:gd name="connsiteY4" fmla="*/ 551744 h 1652411"/>
                <a:gd name="connsiteX5" fmla="*/ 178555 w 1675743"/>
                <a:gd name="connsiteY5" fmla="*/ 545394 h 1652411"/>
                <a:gd name="connsiteX6" fmla="*/ 96004 w 1675743"/>
                <a:gd name="connsiteY6" fmla="*/ 526344 h 1652411"/>
                <a:gd name="connsiteX7" fmla="*/ 34621 w 1675743"/>
                <a:gd name="connsiteY7" fmla="*/ 522111 h 1652411"/>
                <a:gd name="connsiteX8" fmla="*/ 110820 w 1675743"/>
                <a:gd name="connsiteY8" fmla="*/ 725311 h 1652411"/>
                <a:gd name="connsiteX9" fmla="*/ 297087 w 1675743"/>
                <a:gd name="connsiteY9" fmla="*/ 742244 h 1652411"/>
                <a:gd name="connsiteX10" fmla="*/ 500287 w 1675743"/>
                <a:gd name="connsiteY10" fmla="*/ 708377 h 1652411"/>
                <a:gd name="connsiteX11" fmla="*/ 635754 w 1675743"/>
                <a:gd name="connsiteY11" fmla="*/ 903111 h 1652411"/>
                <a:gd name="connsiteX12" fmla="*/ 593421 w 1675743"/>
                <a:gd name="connsiteY12" fmla="*/ 962377 h 1652411"/>
                <a:gd name="connsiteX13" fmla="*/ 517221 w 1675743"/>
                <a:gd name="connsiteY13" fmla="*/ 877711 h 1652411"/>
                <a:gd name="connsiteX14" fmla="*/ 364821 w 1675743"/>
                <a:gd name="connsiteY14" fmla="*/ 886177 h 1652411"/>
                <a:gd name="connsiteX15" fmla="*/ 246287 w 1675743"/>
                <a:gd name="connsiteY15" fmla="*/ 1030111 h 1652411"/>
                <a:gd name="connsiteX16" fmla="*/ 220887 w 1675743"/>
                <a:gd name="connsiteY16" fmla="*/ 1148644 h 1652411"/>
                <a:gd name="connsiteX17" fmla="*/ 322487 w 1675743"/>
                <a:gd name="connsiteY17" fmla="*/ 1309511 h 1652411"/>
                <a:gd name="connsiteX18" fmla="*/ 339421 w 1675743"/>
                <a:gd name="connsiteY18" fmla="*/ 1504244 h 1652411"/>
                <a:gd name="connsiteX19" fmla="*/ 491821 w 1675743"/>
                <a:gd name="connsiteY19" fmla="*/ 1631244 h 1652411"/>
                <a:gd name="connsiteX20" fmla="*/ 652687 w 1675743"/>
                <a:gd name="connsiteY20" fmla="*/ 1614311 h 1652411"/>
                <a:gd name="connsiteX21" fmla="*/ 889754 w 1675743"/>
                <a:gd name="connsiteY21" fmla="*/ 1402644 h 1652411"/>
                <a:gd name="connsiteX22" fmla="*/ 940554 w 1675743"/>
                <a:gd name="connsiteY22" fmla="*/ 1190977 h 1652411"/>
                <a:gd name="connsiteX23" fmla="*/ 932087 w 1675743"/>
                <a:gd name="connsiteY23" fmla="*/ 1114777 h 1652411"/>
                <a:gd name="connsiteX24" fmla="*/ 1050621 w 1675743"/>
                <a:gd name="connsiteY24" fmla="*/ 1199444 h 1652411"/>
                <a:gd name="connsiteX25" fmla="*/ 1160687 w 1675743"/>
                <a:gd name="connsiteY25" fmla="*/ 1233311 h 1652411"/>
                <a:gd name="connsiteX26" fmla="*/ 1287687 w 1675743"/>
                <a:gd name="connsiteY26" fmla="*/ 1284111 h 1652411"/>
                <a:gd name="connsiteX27" fmla="*/ 1490887 w 1675743"/>
                <a:gd name="connsiteY27" fmla="*/ 1157111 h 1652411"/>
                <a:gd name="connsiteX28" fmla="*/ 1660221 w 1675743"/>
                <a:gd name="connsiteY28" fmla="*/ 903111 h 1652411"/>
                <a:gd name="connsiteX29" fmla="*/ 1584021 w 1675743"/>
                <a:gd name="connsiteY29" fmla="*/ 674511 h 1652411"/>
                <a:gd name="connsiteX30" fmla="*/ 1389287 w 1675743"/>
                <a:gd name="connsiteY30" fmla="*/ 750711 h 1652411"/>
                <a:gd name="connsiteX31" fmla="*/ 1253821 w 1675743"/>
                <a:gd name="connsiteY31" fmla="*/ 759177 h 1652411"/>
                <a:gd name="connsiteX32" fmla="*/ 1363887 w 1675743"/>
                <a:gd name="connsiteY32" fmla="*/ 674511 h 1652411"/>
                <a:gd name="connsiteX33" fmla="*/ 1431621 w 1675743"/>
                <a:gd name="connsiteY33" fmla="*/ 708377 h 1652411"/>
                <a:gd name="connsiteX34" fmla="*/ 1533221 w 1675743"/>
                <a:gd name="connsiteY34" fmla="*/ 623711 h 1652411"/>
                <a:gd name="connsiteX35" fmla="*/ 1414687 w 1675743"/>
                <a:gd name="connsiteY35" fmla="*/ 471311 h 1652411"/>
                <a:gd name="connsiteX36" fmla="*/ 1321554 w 1675743"/>
                <a:gd name="connsiteY36" fmla="*/ 530577 h 1652411"/>
                <a:gd name="connsiteX37" fmla="*/ 1346954 w 1675743"/>
                <a:gd name="connsiteY37" fmla="*/ 598311 h 1652411"/>
                <a:gd name="connsiteX38" fmla="*/ 1186087 w 1675743"/>
                <a:gd name="connsiteY38" fmla="*/ 640644 h 1652411"/>
                <a:gd name="connsiteX39" fmla="*/ 1143754 w 1675743"/>
                <a:gd name="connsiteY39" fmla="*/ 581377 h 1652411"/>
                <a:gd name="connsiteX40" fmla="*/ 1296154 w 1675743"/>
                <a:gd name="connsiteY40" fmla="*/ 539044 h 1652411"/>
                <a:gd name="connsiteX41" fmla="*/ 1406221 w 1675743"/>
                <a:gd name="connsiteY41" fmla="*/ 445911 h 1652411"/>
                <a:gd name="connsiteX42" fmla="*/ 1431621 w 1675743"/>
                <a:gd name="connsiteY42" fmla="*/ 318911 h 1652411"/>
                <a:gd name="connsiteX43" fmla="*/ 1313087 w 1675743"/>
                <a:gd name="connsiteY43" fmla="*/ 318911 h 1652411"/>
                <a:gd name="connsiteX44" fmla="*/ 1313087 w 1675743"/>
                <a:gd name="connsiteY44" fmla="*/ 395111 h 1652411"/>
                <a:gd name="connsiteX45" fmla="*/ 1160687 w 1675743"/>
                <a:gd name="connsiteY45" fmla="*/ 454377 h 1652411"/>
                <a:gd name="connsiteX46" fmla="*/ 1262287 w 1675743"/>
                <a:gd name="connsiteY46" fmla="*/ 378177 h 1652411"/>
                <a:gd name="connsiteX47" fmla="*/ 1321554 w 1675743"/>
                <a:gd name="connsiteY47" fmla="*/ 327377 h 1652411"/>
                <a:gd name="connsiteX48" fmla="*/ 1228421 w 1675743"/>
                <a:gd name="connsiteY48" fmla="*/ 259644 h 1652411"/>
                <a:gd name="connsiteX49" fmla="*/ 1160687 w 1675743"/>
                <a:gd name="connsiteY49" fmla="*/ 217311 h 1652411"/>
                <a:gd name="connsiteX50" fmla="*/ 1084487 w 1675743"/>
                <a:gd name="connsiteY50" fmla="*/ 369711 h 1652411"/>
                <a:gd name="connsiteX51" fmla="*/ 1067554 w 1675743"/>
                <a:gd name="connsiteY51" fmla="*/ 428977 h 1652411"/>
                <a:gd name="connsiteX52" fmla="*/ 974421 w 1675743"/>
                <a:gd name="connsiteY52" fmla="*/ 522111 h 1652411"/>
                <a:gd name="connsiteX53" fmla="*/ 1008287 w 1675743"/>
                <a:gd name="connsiteY53" fmla="*/ 420511 h 1652411"/>
                <a:gd name="connsiteX54" fmla="*/ 1025221 w 1675743"/>
                <a:gd name="connsiteY54" fmla="*/ 361244 h 1652411"/>
                <a:gd name="connsiteX55" fmla="*/ 1033687 w 1675743"/>
                <a:gd name="connsiteY55" fmla="*/ 268111 h 1652411"/>
                <a:gd name="connsiteX56" fmla="*/ 982887 w 1675743"/>
                <a:gd name="connsiteY56" fmla="*/ 200377 h 1652411"/>
                <a:gd name="connsiteX57" fmla="*/ 872821 w 1675743"/>
                <a:gd name="connsiteY57" fmla="*/ 234244 h 1652411"/>
                <a:gd name="connsiteX58" fmla="*/ 830487 w 1675743"/>
                <a:gd name="connsiteY58" fmla="*/ 293511 h 1652411"/>
                <a:gd name="connsiteX59" fmla="*/ 847421 w 1675743"/>
                <a:gd name="connsiteY59" fmla="*/ 395111 h 1652411"/>
                <a:gd name="connsiteX60" fmla="*/ 796621 w 1675743"/>
                <a:gd name="connsiteY60" fmla="*/ 437444 h 1652411"/>
                <a:gd name="connsiteX61" fmla="*/ 813554 w 1675743"/>
                <a:gd name="connsiteY61" fmla="*/ 361244 h 1652411"/>
                <a:gd name="connsiteX62" fmla="*/ 822021 w 1675743"/>
                <a:gd name="connsiteY62" fmla="*/ 276577 h 1652411"/>
                <a:gd name="connsiteX63" fmla="*/ 771221 w 1675743"/>
                <a:gd name="connsiteY63" fmla="*/ 276577 h 1652411"/>
                <a:gd name="connsiteX64" fmla="*/ 720421 w 1675743"/>
                <a:gd name="connsiteY64" fmla="*/ 378177 h 1652411"/>
                <a:gd name="connsiteX65" fmla="*/ 737354 w 1675743"/>
                <a:gd name="connsiteY65" fmla="*/ 234244 h 1652411"/>
                <a:gd name="connsiteX66" fmla="*/ 822021 w 1675743"/>
                <a:gd name="connsiteY66" fmla="*/ 191911 h 1652411"/>
                <a:gd name="connsiteX67" fmla="*/ 813554 w 1675743"/>
                <a:gd name="connsiteY67" fmla="*/ 31044 h 1652411"/>
                <a:gd name="connsiteX68" fmla="*/ 686554 w 1675743"/>
                <a:gd name="connsiteY68" fmla="*/ 22577 h 1652411"/>
                <a:gd name="connsiteX69" fmla="*/ 627287 w 1675743"/>
                <a:gd name="connsiteY69" fmla="*/ 31044 h 1652411"/>
                <a:gd name="connsiteX70" fmla="*/ 576487 w 1675743"/>
                <a:gd name="connsiteY70" fmla="*/ 141111 h 1652411"/>
                <a:gd name="connsiteX71" fmla="*/ 618821 w 1675743"/>
                <a:gd name="connsiteY71" fmla="*/ 234244 h 1652411"/>
                <a:gd name="connsiteX72" fmla="*/ 551087 w 1675743"/>
                <a:gd name="connsiteY72" fmla="*/ 403577 h 1652411"/>
                <a:gd name="connsiteX73" fmla="*/ 542621 w 1675743"/>
                <a:gd name="connsiteY73" fmla="*/ 208844 h 1652411"/>
                <a:gd name="connsiteX74" fmla="*/ 568021 w 1675743"/>
                <a:gd name="connsiteY74" fmla="*/ 166511 h 1652411"/>
                <a:gd name="connsiteX75" fmla="*/ 517221 w 1675743"/>
                <a:gd name="connsiteY75" fmla="*/ 14111 h 1652411"/>
                <a:gd name="connsiteX76" fmla="*/ 305554 w 1675743"/>
                <a:gd name="connsiteY76" fmla="*/ 81844 h 1652411"/>
                <a:gd name="connsiteX77" fmla="*/ 305554 w 1675743"/>
                <a:gd name="connsiteY77" fmla="*/ 208844 h 1652411"/>
                <a:gd name="connsiteX0" fmla="*/ 0 w 1675743"/>
                <a:gd name="connsiteY0" fmla="*/ 271638 h 1652411"/>
                <a:gd name="connsiteX1" fmla="*/ 57905 w 1675743"/>
                <a:gd name="connsiteY1" fmla="*/ 424744 h 1652411"/>
                <a:gd name="connsiteX2" fmla="*/ 184905 w 1675743"/>
                <a:gd name="connsiteY2" fmla="*/ 469194 h 1652411"/>
                <a:gd name="connsiteX3" fmla="*/ 178554 w 1675743"/>
                <a:gd name="connsiteY3" fmla="*/ 551744 h 1652411"/>
                <a:gd name="connsiteX4" fmla="*/ 178555 w 1675743"/>
                <a:gd name="connsiteY4" fmla="*/ 545394 h 1652411"/>
                <a:gd name="connsiteX5" fmla="*/ 96004 w 1675743"/>
                <a:gd name="connsiteY5" fmla="*/ 526344 h 1652411"/>
                <a:gd name="connsiteX6" fmla="*/ 34621 w 1675743"/>
                <a:gd name="connsiteY6" fmla="*/ 522111 h 1652411"/>
                <a:gd name="connsiteX7" fmla="*/ 110820 w 1675743"/>
                <a:gd name="connsiteY7" fmla="*/ 725311 h 1652411"/>
                <a:gd name="connsiteX8" fmla="*/ 297087 w 1675743"/>
                <a:gd name="connsiteY8" fmla="*/ 742244 h 1652411"/>
                <a:gd name="connsiteX9" fmla="*/ 500287 w 1675743"/>
                <a:gd name="connsiteY9" fmla="*/ 708377 h 1652411"/>
                <a:gd name="connsiteX10" fmla="*/ 635754 w 1675743"/>
                <a:gd name="connsiteY10" fmla="*/ 903111 h 1652411"/>
                <a:gd name="connsiteX11" fmla="*/ 593421 w 1675743"/>
                <a:gd name="connsiteY11" fmla="*/ 962377 h 1652411"/>
                <a:gd name="connsiteX12" fmla="*/ 517221 w 1675743"/>
                <a:gd name="connsiteY12" fmla="*/ 877711 h 1652411"/>
                <a:gd name="connsiteX13" fmla="*/ 364821 w 1675743"/>
                <a:gd name="connsiteY13" fmla="*/ 886177 h 1652411"/>
                <a:gd name="connsiteX14" fmla="*/ 246287 w 1675743"/>
                <a:gd name="connsiteY14" fmla="*/ 1030111 h 1652411"/>
                <a:gd name="connsiteX15" fmla="*/ 220887 w 1675743"/>
                <a:gd name="connsiteY15" fmla="*/ 1148644 h 1652411"/>
                <a:gd name="connsiteX16" fmla="*/ 322487 w 1675743"/>
                <a:gd name="connsiteY16" fmla="*/ 1309511 h 1652411"/>
                <a:gd name="connsiteX17" fmla="*/ 339421 w 1675743"/>
                <a:gd name="connsiteY17" fmla="*/ 1504244 h 1652411"/>
                <a:gd name="connsiteX18" fmla="*/ 491821 w 1675743"/>
                <a:gd name="connsiteY18" fmla="*/ 1631244 h 1652411"/>
                <a:gd name="connsiteX19" fmla="*/ 652687 w 1675743"/>
                <a:gd name="connsiteY19" fmla="*/ 1614311 h 1652411"/>
                <a:gd name="connsiteX20" fmla="*/ 889754 w 1675743"/>
                <a:gd name="connsiteY20" fmla="*/ 1402644 h 1652411"/>
                <a:gd name="connsiteX21" fmla="*/ 940554 w 1675743"/>
                <a:gd name="connsiteY21" fmla="*/ 1190977 h 1652411"/>
                <a:gd name="connsiteX22" fmla="*/ 932087 w 1675743"/>
                <a:gd name="connsiteY22" fmla="*/ 1114777 h 1652411"/>
                <a:gd name="connsiteX23" fmla="*/ 1050621 w 1675743"/>
                <a:gd name="connsiteY23" fmla="*/ 1199444 h 1652411"/>
                <a:gd name="connsiteX24" fmla="*/ 1160687 w 1675743"/>
                <a:gd name="connsiteY24" fmla="*/ 1233311 h 1652411"/>
                <a:gd name="connsiteX25" fmla="*/ 1287687 w 1675743"/>
                <a:gd name="connsiteY25" fmla="*/ 1284111 h 1652411"/>
                <a:gd name="connsiteX26" fmla="*/ 1490887 w 1675743"/>
                <a:gd name="connsiteY26" fmla="*/ 1157111 h 1652411"/>
                <a:gd name="connsiteX27" fmla="*/ 1660221 w 1675743"/>
                <a:gd name="connsiteY27" fmla="*/ 903111 h 1652411"/>
                <a:gd name="connsiteX28" fmla="*/ 1584021 w 1675743"/>
                <a:gd name="connsiteY28" fmla="*/ 674511 h 1652411"/>
                <a:gd name="connsiteX29" fmla="*/ 1389287 w 1675743"/>
                <a:gd name="connsiteY29" fmla="*/ 750711 h 1652411"/>
                <a:gd name="connsiteX30" fmla="*/ 1253821 w 1675743"/>
                <a:gd name="connsiteY30" fmla="*/ 759177 h 1652411"/>
                <a:gd name="connsiteX31" fmla="*/ 1363887 w 1675743"/>
                <a:gd name="connsiteY31" fmla="*/ 674511 h 1652411"/>
                <a:gd name="connsiteX32" fmla="*/ 1431621 w 1675743"/>
                <a:gd name="connsiteY32" fmla="*/ 708377 h 1652411"/>
                <a:gd name="connsiteX33" fmla="*/ 1533221 w 1675743"/>
                <a:gd name="connsiteY33" fmla="*/ 623711 h 1652411"/>
                <a:gd name="connsiteX34" fmla="*/ 1414687 w 1675743"/>
                <a:gd name="connsiteY34" fmla="*/ 471311 h 1652411"/>
                <a:gd name="connsiteX35" fmla="*/ 1321554 w 1675743"/>
                <a:gd name="connsiteY35" fmla="*/ 530577 h 1652411"/>
                <a:gd name="connsiteX36" fmla="*/ 1346954 w 1675743"/>
                <a:gd name="connsiteY36" fmla="*/ 598311 h 1652411"/>
                <a:gd name="connsiteX37" fmla="*/ 1186087 w 1675743"/>
                <a:gd name="connsiteY37" fmla="*/ 640644 h 1652411"/>
                <a:gd name="connsiteX38" fmla="*/ 1143754 w 1675743"/>
                <a:gd name="connsiteY38" fmla="*/ 581377 h 1652411"/>
                <a:gd name="connsiteX39" fmla="*/ 1296154 w 1675743"/>
                <a:gd name="connsiteY39" fmla="*/ 539044 h 1652411"/>
                <a:gd name="connsiteX40" fmla="*/ 1406221 w 1675743"/>
                <a:gd name="connsiteY40" fmla="*/ 445911 h 1652411"/>
                <a:gd name="connsiteX41" fmla="*/ 1431621 w 1675743"/>
                <a:gd name="connsiteY41" fmla="*/ 318911 h 1652411"/>
                <a:gd name="connsiteX42" fmla="*/ 1313087 w 1675743"/>
                <a:gd name="connsiteY42" fmla="*/ 318911 h 1652411"/>
                <a:gd name="connsiteX43" fmla="*/ 1313087 w 1675743"/>
                <a:gd name="connsiteY43" fmla="*/ 395111 h 1652411"/>
                <a:gd name="connsiteX44" fmla="*/ 1160687 w 1675743"/>
                <a:gd name="connsiteY44" fmla="*/ 454377 h 1652411"/>
                <a:gd name="connsiteX45" fmla="*/ 1262287 w 1675743"/>
                <a:gd name="connsiteY45" fmla="*/ 378177 h 1652411"/>
                <a:gd name="connsiteX46" fmla="*/ 1321554 w 1675743"/>
                <a:gd name="connsiteY46" fmla="*/ 327377 h 1652411"/>
                <a:gd name="connsiteX47" fmla="*/ 1228421 w 1675743"/>
                <a:gd name="connsiteY47" fmla="*/ 259644 h 1652411"/>
                <a:gd name="connsiteX48" fmla="*/ 1160687 w 1675743"/>
                <a:gd name="connsiteY48" fmla="*/ 217311 h 1652411"/>
                <a:gd name="connsiteX49" fmla="*/ 1084487 w 1675743"/>
                <a:gd name="connsiteY49" fmla="*/ 369711 h 1652411"/>
                <a:gd name="connsiteX50" fmla="*/ 1067554 w 1675743"/>
                <a:gd name="connsiteY50" fmla="*/ 428977 h 1652411"/>
                <a:gd name="connsiteX51" fmla="*/ 974421 w 1675743"/>
                <a:gd name="connsiteY51" fmla="*/ 522111 h 1652411"/>
                <a:gd name="connsiteX52" fmla="*/ 1008287 w 1675743"/>
                <a:gd name="connsiteY52" fmla="*/ 420511 h 1652411"/>
                <a:gd name="connsiteX53" fmla="*/ 1025221 w 1675743"/>
                <a:gd name="connsiteY53" fmla="*/ 361244 h 1652411"/>
                <a:gd name="connsiteX54" fmla="*/ 1033687 w 1675743"/>
                <a:gd name="connsiteY54" fmla="*/ 268111 h 1652411"/>
                <a:gd name="connsiteX55" fmla="*/ 982887 w 1675743"/>
                <a:gd name="connsiteY55" fmla="*/ 200377 h 1652411"/>
                <a:gd name="connsiteX56" fmla="*/ 872821 w 1675743"/>
                <a:gd name="connsiteY56" fmla="*/ 234244 h 1652411"/>
                <a:gd name="connsiteX57" fmla="*/ 830487 w 1675743"/>
                <a:gd name="connsiteY57" fmla="*/ 293511 h 1652411"/>
                <a:gd name="connsiteX58" fmla="*/ 847421 w 1675743"/>
                <a:gd name="connsiteY58" fmla="*/ 395111 h 1652411"/>
                <a:gd name="connsiteX59" fmla="*/ 796621 w 1675743"/>
                <a:gd name="connsiteY59" fmla="*/ 437444 h 1652411"/>
                <a:gd name="connsiteX60" fmla="*/ 813554 w 1675743"/>
                <a:gd name="connsiteY60" fmla="*/ 361244 h 1652411"/>
                <a:gd name="connsiteX61" fmla="*/ 822021 w 1675743"/>
                <a:gd name="connsiteY61" fmla="*/ 276577 h 1652411"/>
                <a:gd name="connsiteX62" fmla="*/ 771221 w 1675743"/>
                <a:gd name="connsiteY62" fmla="*/ 276577 h 1652411"/>
                <a:gd name="connsiteX63" fmla="*/ 720421 w 1675743"/>
                <a:gd name="connsiteY63" fmla="*/ 378177 h 1652411"/>
                <a:gd name="connsiteX64" fmla="*/ 737354 w 1675743"/>
                <a:gd name="connsiteY64" fmla="*/ 234244 h 1652411"/>
                <a:gd name="connsiteX65" fmla="*/ 822021 w 1675743"/>
                <a:gd name="connsiteY65" fmla="*/ 191911 h 1652411"/>
                <a:gd name="connsiteX66" fmla="*/ 813554 w 1675743"/>
                <a:gd name="connsiteY66" fmla="*/ 31044 h 1652411"/>
                <a:gd name="connsiteX67" fmla="*/ 686554 w 1675743"/>
                <a:gd name="connsiteY67" fmla="*/ 22577 h 1652411"/>
                <a:gd name="connsiteX68" fmla="*/ 627287 w 1675743"/>
                <a:gd name="connsiteY68" fmla="*/ 31044 h 1652411"/>
                <a:gd name="connsiteX69" fmla="*/ 576487 w 1675743"/>
                <a:gd name="connsiteY69" fmla="*/ 141111 h 1652411"/>
                <a:gd name="connsiteX70" fmla="*/ 618821 w 1675743"/>
                <a:gd name="connsiteY70" fmla="*/ 234244 h 1652411"/>
                <a:gd name="connsiteX71" fmla="*/ 551087 w 1675743"/>
                <a:gd name="connsiteY71" fmla="*/ 403577 h 1652411"/>
                <a:gd name="connsiteX72" fmla="*/ 542621 w 1675743"/>
                <a:gd name="connsiteY72" fmla="*/ 208844 h 1652411"/>
                <a:gd name="connsiteX73" fmla="*/ 568021 w 1675743"/>
                <a:gd name="connsiteY73" fmla="*/ 166511 h 1652411"/>
                <a:gd name="connsiteX74" fmla="*/ 517221 w 1675743"/>
                <a:gd name="connsiteY74" fmla="*/ 14111 h 1652411"/>
                <a:gd name="connsiteX75" fmla="*/ 305554 w 1675743"/>
                <a:gd name="connsiteY75" fmla="*/ 81844 h 1652411"/>
                <a:gd name="connsiteX76" fmla="*/ 305554 w 1675743"/>
                <a:gd name="connsiteY76" fmla="*/ 208844 h 1652411"/>
                <a:gd name="connsiteX0" fmla="*/ 0 w 1675743"/>
                <a:gd name="connsiteY0" fmla="*/ 271638 h 1652411"/>
                <a:gd name="connsiteX1" fmla="*/ 13455 w 1675743"/>
                <a:gd name="connsiteY1" fmla="*/ 335844 h 1652411"/>
                <a:gd name="connsiteX2" fmla="*/ 57905 w 1675743"/>
                <a:gd name="connsiteY2" fmla="*/ 424744 h 1652411"/>
                <a:gd name="connsiteX3" fmla="*/ 184905 w 1675743"/>
                <a:gd name="connsiteY3" fmla="*/ 469194 h 1652411"/>
                <a:gd name="connsiteX4" fmla="*/ 178554 w 1675743"/>
                <a:gd name="connsiteY4" fmla="*/ 551744 h 1652411"/>
                <a:gd name="connsiteX5" fmla="*/ 178555 w 1675743"/>
                <a:gd name="connsiteY5" fmla="*/ 545394 h 1652411"/>
                <a:gd name="connsiteX6" fmla="*/ 96004 w 1675743"/>
                <a:gd name="connsiteY6" fmla="*/ 526344 h 1652411"/>
                <a:gd name="connsiteX7" fmla="*/ 34621 w 1675743"/>
                <a:gd name="connsiteY7" fmla="*/ 522111 h 1652411"/>
                <a:gd name="connsiteX8" fmla="*/ 110820 w 1675743"/>
                <a:gd name="connsiteY8" fmla="*/ 725311 h 1652411"/>
                <a:gd name="connsiteX9" fmla="*/ 297087 w 1675743"/>
                <a:gd name="connsiteY9" fmla="*/ 742244 h 1652411"/>
                <a:gd name="connsiteX10" fmla="*/ 500287 w 1675743"/>
                <a:gd name="connsiteY10" fmla="*/ 708377 h 1652411"/>
                <a:gd name="connsiteX11" fmla="*/ 635754 w 1675743"/>
                <a:gd name="connsiteY11" fmla="*/ 903111 h 1652411"/>
                <a:gd name="connsiteX12" fmla="*/ 593421 w 1675743"/>
                <a:gd name="connsiteY12" fmla="*/ 962377 h 1652411"/>
                <a:gd name="connsiteX13" fmla="*/ 517221 w 1675743"/>
                <a:gd name="connsiteY13" fmla="*/ 877711 h 1652411"/>
                <a:gd name="connsiteX14" fmla="*/ 364821 w 1675743"/>
                <a:gd name="connsiteY14" fmla="*/ 886177 h 1652411"/>
                <a:gd name="connsiteX15" fmla="*/ 246287 w 1675743"/>
                <a:gd name="connsiteY15" fmla="*/ 1030111 h 1652411"/>
                <a:gd name="connsiteX16" fmla="*/ 220887 w 1675743"/>
                <a:gd name="connsiteY16" fmla="*/ 1148644 h 1652411"/>
                <a:gd name="connsiteX17" fmla="*/ 322487 w 1675743"/>
                <a:gd name="connsiteY17" fmla="*/ 1309511 h 1652411"/>
                <a:gd name="connsiteX18" fmla="*/ 339421 w 1675743"/>
                <a:gd name="connsiteY18" fmla="*/ 1504244 h 1652411"/>
                <a:gd name="connsiteX19" fmla="*/ 491821 w 1675743"/>
                <a:gd name="connsiteY19" fmla="*/ 1631244 h 1652411"/>
                <a:gd name="connsiteX20" fmla="*/ 652687 w 1675743"/>
                <a:gd name="connsiteY20" fmla="*/ 1614311 h 1652411"/>
                <a:gd name="connsiteX21" fmla="*/ 889754 w 1675743"/>
                <a:gd name="connsiteY21" fmla="*/ 1402644 h 1652411"/>
                <a:gd name="connsiteX22" fmla="*/ 940554 w 1675743"/>
                <a:gd name="connsiteY22" fmla="*/ 1190977 h 1652411"/>
                <a:gd name="connsiteX23" fmla="*/ 932087 w 1675743"/>
                <a:gd name="connsiteY23" fmla="*/ 1114777 h 1652411"/>
                <a:gd name="connsiteX24" fmla="*/ 1050621 w 1675743"/>
                <a:gd name="connsiteY24" fmla="*/ 1199444 h 1652411"/>
                <a:gd name="connsiteX25" fmla="*/ 1160687 w 1675743"/>
                <a:gd name="connsiteY25" fmla="*/ 1233311 h 1652411"/>
                <a:gd name="connsiteX26" fmla="*/ 1287687 w 1675743"/>
                <a:gd name="connsiteY26" fmla="*/ 1284111 h 1652411"/>
                <a:gd name="connsiteX27" fmla="*/ 1490887 w 1675743"/>
                <a:gd name="connsiteY27" fmla="*/ 1157111 h 1652411"/>
                <a:gd name="connsiteX28" fmla="*/ 1660221 w 1675743"/>
                <a:gd name="connsiteY28" fmla="*/ 903111 h 1652411"/>
                <a:gd name="connsiteX29" fmla="*/ 1584021 w 1675743"/>
                <a:gd name="connsiteY29" fmla="*/ 674511 h 1652411"/>
                <a:gd name="connsiteX30" fmla="*/ 1389287 w 1675743"/>
                <a:gd name="connsiteY30" fmla="*/ 750711 h 1652411"/>
                <a:gd name="connsiteX31" fmla="*/ 1253821 w 1675743"/>
                <a:gd name="connsiteY31" fmla="*/ 759177 h 1652411"/>
                <a:gd name="connsiteX32" fmla="*/ 1363887 w 1675743"/>
                <a:gd name="connsiteY32" fmla="*/ 674511 h 1652411"/>
                <a:gd name="connsiteX33" fmla="*/ 1431621 w 1675743"/>
                <a:gd name="connsiteY33" fmla="*/ 708377 h 1652411"/>
                <a:gd name="connsiteX34" fmla="*/ 1533221 w 1675743"/>
                <a:gd name="connsiteY34" fmla="*/ 623711 h 1652411"/>
                <a:gd name="connsiteX35" fmla="*/ 1414687 w 1675743"/>
                <a:gd name="connsiteY35" fmla="*/ 471311 h 1652411"/>
                <a:gd name="connsiteX36" fmla="*/ 1321554 w 1675743"/>
                <a:gd name="connsiteY36" fmla="*/ 530577 h 1652411"/>
                <a:gd name="connsiteX37" fmla="*/ 1346954 w 1675743"/>
                <a:gd name="connsiteY37" fmla="*/ 598311 h 1652411"/>
                <a:gd name="connsiteX38" fmla="*/ 1186087 w 1675743"/>
                <a:gd name="connsiteY38" fmla="*/ 640644 h 1652411"/>
                <a:gd name="connsiteX39" fmla="*/ 1143754 w 1675743"/>
                <a:gd name="connsiteY39" fmla="*/ 581377 h 1652411"/>
                <a:gd name="connsiteX40" fmla="*/ 1296154 w 1675743"/>
                <a:gd name="connsiteY40" fmla="*/ 539044 h 1652411"/>
                <a:gd name="connsiteX41" fmla="*/ 1406221 w 1675743"/>
                <a:gd name="connsiteY41" fmla="*/ 445911 h 1652411"/>
                <a:gd name="connsiteX42" fmla="*/ 1431621 w 1675743"/>
                <a:gd name="connsiteY42" fmla="*/ 318911 h 1652411"/>
                <a:gd name="connsiteX43" fmla="*/ 1313087 w 1675743"/>
                <a:gd name="connsiteY43" fmla="*/ 318911 h 1652411"/>
                <a:gd name="connsiteX44" fmla="*/ 1313087 w 1675743"/>
                <a:gd name="connsiteY44" fmla="*/ 395111 h 1652411"/>
                <a:gd name="connsiteX45" fmla="*/ 1160687 w 1675743"/>
                <a:gd name="connsiteY45" fmla="*/ 454377 h 1652411"/>
                <a:gd name="connsiteX46" fmla="*/ 1262287 w 1675743"/>
                <a:gd name="connsiteY46" fmla="*/ 378177 h 1652411"/>
                <a:gd name="connsiteX47" fmla="*/ 1321554 w 1675743"/>
                <a:gd name="connsiteY47" fmla="*/ 327377 h 1652411"/>
                <a:gd name="connsiteX48" fmla="*/ 1228421 w 1675743"/>
                <a:gd name="connsiteY48" fmla="*/ 259644 h 1652411"/>
                <a:gd name="connsiteX49" fmla="*/ 1160687 w 1675743"/>
                <a:gd name="connsiteY49" fmla="*/ 217311 h 1652411"/>
                <a:gd name="connsiteX50" fmla="*/ 1084487 w 1675743"/>
                <a:gd name="connsiteY50" fmla="*/ 369711 h 1652411"/>
                <a:gd name="connsiteX51" fmla="*/ 1067554 w 1675743"/>
                <a:gd name="connsiteY51" fmla="*/ 428977 h 1652411"/>
                <a:gd name="connsiteX52" fmla="*/ 974421 w 1675743"/>
                <a:gd name="connsiteY52" fmla="*/ 522111 h 1652411"/>
                <a:gd name="connsiteX53" fmla="*/ 1008287 w 1675743"/>
                <a:gd name="connsiteY53" fmla="*/ 420511 h 1652411"/>
                <a:gd name="connsiteX54" fmla="*/ 1025221 w 1675743"/>
                <a:gd name="connsiteY54" fmla="*/ 361244 h 1652411"/>
                <a:gd name="connsiteX55" fmla="*/ 1033687 w 1675743"/>
                <a:gd name="connsiteY55" fmla="*/ 268111 h 1652411"/>
                <a:gd name="connsiteX56" fmla="*/ 982887 w 1675743"/>
                <a:gd name="connsiteY56" fmla="*/ 200377 h 1652411"/>
                <a:gd name="connsiteX57" fmla="*/ 872821 w 1675743"/>
                <a:gd name="connsiteY57" fmla="*/ 234244 h 1652411"/>
                <a:gd name="connsiteX58" fmla="*/ 830487 w 1675743"/>
                <a:gd name="connsiteY58" fmla="*/ 293511 h 1652411"/>
                <a:gd name="connsiteX59" fmla="*/ 847421 w 1675743"/>
                <a:gd name="connsiteY59" fmla="*/ 395111 h 1652411"/>
                <a:gd name="connsiteX60" fmla="*/ 796621 w 1675743"/>
                <a:gd name="connsiteY60" fmla="*/ 437444 h 1652411"/>
                <a:gd name="connsiteX61" fmla="*/ 813554 w 1675743"/>
                <a:gd name="connsiteY61" fmla="*/ 361244 h 1652411"/>
                <a:gd name="connsiteX62" fmla="*/ 822021 w 1675743"/>
                <a:gd name="connsiteY62" fmla="*/ 276577 h 1652411"/>
                <a:gd name="connsiteX63" fmla="*/ 771221 w 1675743"/>
                <a:gd name="connsiteY63" fmla="*/ 276577 h 1652411"/>
                <a:gd name="connsiteX64" fmla="*/ 720421 w 1675743"/>
                <a:gd name="connsiteY64" fmla="*/ 378177 h 1652411"/>
                <a:gd name="connsiteX65" fmla="*/ 737354 w 1675743"/>
                <a:gd name="connsiteY65" fmla="*/ 234244 h 1652411"/>
                <a:gd name="connsiteX66" fmla="*/ 822021 w 1675743"/>
                <a:gd name="connsiteY66" fmla="*/ 191911 h 1652411"/>
                <a:gd name="connsiteX67" fmla="*/ 813554 w 1675743"/>
                <a:gd name="connsiteY67" fmla="*/ 31044 h 1652411"/>
                <a:gd name="connsiteX68" fmla="*/ 686554 w 1675743"/>
                <a:gd name="connsiteY68" fmla="*/ 22577 h 1652411"/>
                <a:gd name="connsiteX69" fmla="*/ 627287 w 1675743"/>
                <a:gd name="connsiteY69" fmla="*/ 31044 h 1652411"/>
                <a:gd name="connsiteX70" fmla="*/ 576487 w 1675743"/>
                <a:gd name="connsiteY70" fmla="*/ 141111 h 1652411"/>
                <a:gd name="connsiteX71" fmla="*/ 618821 w 1675743"/>
                <a:gd name="connsiteY71" fmla="*/ 234244 h 1652411"/>
                <a:gd name="connsiteX72" fmla="*/ 551087 w 1675743"/>
                <a:gd name="connsiteY72" fmla="*/ 403577 h 1652411"/>
                <a:gd name="connsiteX73" fmla="*/ 542621 w 1675743"/>
                <a:gd name="connsiteY73" fmla="*/ 208844 h 1652411"/>
                <a:gd name="connsiteX74" fmla="*/ 568021 w 1675743"/>
                <a:gd name="connsiteY74" fmla="*/ 166511 h 1652411"/>
                <a:gd name="connsiteX75" fmla="*/ 517221 w 1675743"/>
                <a:gd name="connsiteY75" fmla="*/ 14111 h 1652411"/>
                <a:gd name="connsiteX76" fmla="*/ 305554 w 1675743"/>
                <a:gd name="connsiteY76" fmla="*/ 81844 h 1652411"/>
                <a:gd name="connsiteX77" fmla="*/ 305554 w 1675743"/>
                <a:gd name="connsiteY77" fmla="*/ 208844 h 1652411"/>
                <a:gd name="connsiteX0" fmla="*/ 932 w 1676675"/>
                <a:gd name="connsiteY0" fmla="*/ 271638 h 1652411"/>
                <a:gd name="connsiteX1" fmla="*/ 91342 w 1676675"/>
                <a:gd name="connsiteY1" fmla="*/ 167922 h 1652411"/>
                <a:gd name="connsiteX2" fmla="*/ 14387 w 1676675"/>
                <a:gd name="connsiteY2" fmla="*/ 335844 h 1652411"/>
                <a:gd name="connsiteX3" fmla="*/ 58837 w 1676675"/>
                <a:gd name="connsiteY3" fmla="*/ 424744 h 1652411"/>
                <a:gd name="connsiteX4" fmla="*/ 185837 w 1676675"/>
                <a:gd name="connsiteY4" fmla="*/ 469194 h 1652411"/>
                <a:gd name="connsiteX5" fmla="*/ 179486 w 1676675"/>
                <a:gd name="connsiteY5" fmla="*/ 551744 h 1652411"/>
                <a:gd name="connsiteX6" fmla="*/ 179487 w 1676675"/>
                <a:gd name="connsiteY6" fmla="*/ 545394 h 1652411"/>
                <a:gd name="connsiteX7" fmla="*/ 96936 w 1676675"/>
                <a:gd name="connsiteY7" fmla="*/ 526344 h 1652411"/>
                <a:gd name="connsiteX8" fmla="*/ 35553 w 1676675"/>
                <a:gd name="connsiteY8" fmla="*/ 522111 h 1652411"/>
                <a:gd name="connsiteX9" fmla="*/ 111752 w 1676675"/>
                <a:gd name="connsiteY9" fmla="*/ 725311 h 1652411"/>
                <a:gd name="connsiteX10" fmla="*/ 298019 w 1676675"/>
                <a:gd name="connsiteY10" fmla="*/ 742244 h 1652411"/>
                <a:gd name="connsiteX11" fmla="*/ 501219 w 1676675"/>
                <a:gd name="connsiteY11" fmla="*/ 708377 h 1652411"/>
                <a:gd name="connsiteX12" fmla="*/ 636686 w 1676675"/>
                <a:gd name="connsiteY12" fmla="*/ 903111 h 1652411"/>
                <a:gd name="connsiteX13" fmla="*/ 594353 w 1676675"/>
                <a:gd name="connsiteY13" fmla="*/ 962377 h 1652411"/>
                <a:gd name="connsiteX14" fmla="*/ 518153 w 1676675"/>
                <a:gd name="connsiteY14" fmla="*/ 877711 h 1652411"/>
                <a:gd name="connsiteX15" fmla="*/ 365753 w 1676675"/>
                <a:gd name="connsiteY15" fmla="*/ 886177 h 1652411"/>
                <a:gd name="connsiteX16" fmla="*/ 247219 w 1676675"/>
                <a:gd name="connsiteY16" fmla="*/ 1030111 h 1652411"/>
                <a:gd name="connsiteX17" fmla="*/ 221819 w 1676675"/>
                <a:gd name="connsiteY17" fmla="*/ 1148644 h 1652411"/>
                <a:gd name="connsiteX18" fmla="*/ 323419 w 1676675"/>
                <a:gd name="connsiteY18" fmla="*/ 1309511 h 1652411"/>
                <a:gd name="connsiteX19" fmla="*/ 340353 w 1676675"/>
                <a:gd name="connsiteY19" fmla="*/ 1504244 h 1652411"/>
                <a:gd name="connsiteX20" fmla="*/ 492753 w 1676675"/>
                <a:gd name="connsiteY20" fmla="*/ 1631244 h 1652411"/>
                <a:gd name="connsiteX21" fmla="*/ 653619 w 1676675"/>
                <a:gd name="connsiteY21" fmla="*/ 1614311 h 1652411"/>
                <a:gd name="connsiteX22" fmla="*/ 890686 w 1676675"/>
                <a:gd name="connsiteY22" fmla="*/ 1402644 h 1652411"/>
                <a:gd name="connsiteX23" fmla="*/ 941486 w 1676675"/>
                <a:gd name="connsiteY23" fmla="*/ 1190977 h 1652411"/>
                <a:gd name="connsiteX24" fmla="*/ 933019 w 1676675"/>
                <a:gd name="connsiteY24" fmla="*/ 1114777 h 1652411"/>
                <a:gd name="connsiteX25" fmla="*/ 1051553 w 1676675"/>
                <a:gd name="connsiteY25" fmla="*/ 1199444 h 1652411"/>
                <a:gd name="connsiteX26" fmla="*/ 1161619 w 1676675"/>
                <a:gd name="connsiteY26" fmla="*/ 1233311 h 1652411"/>
                <a:gd name="connsiteX27" fmla="*/ 1288619 w 1676675"/>
                <a:gd name="connsiteY27" fmla="*/ 1284111 h 1652411"/>
                <a:gd name="connsiteX28" fmla="*/ 1491819 w 1676675"/>
                <a:gd name="connsiteY28" fmla="*/ 1157111 h 1652411"/>
                <a:gd name="connsiteX29" fmla="*/ 1661153 w 1676675"/>
                <a:gd name="connsiteY29" fmla="*/ 903111 h 1652411"/>
                <a:gd name="connsiteX30" fmla="*/ 1584953 w 1676675"/>
                <a:gd name="connsiteY30" fmla="*/ 674511 h 1652411"/>
                <a:gd name="connsiteX31" fmla="*/ 1390219 w 1676675"/>
                <a:gd name="connsiteY31" fmla="*/ 750711 h 1652411"/>
                <a:gd name="connsiteX32" fmla="*/ 1254753 w 1676675"/>
                <a:gd name="connsiteY32" fmla="*/ 759177 h 1652411"/>
                <a:gd name="connsiteX33" fmla="*/ 1364819 w 1676675"/>
                <a:gd name="connsiteY33" fmla="*/ 674511 h 1652411"/>
                <a:gd name="connsiteX34" fmla="*/ 1432553 w 1676675"/>
                <a:gd name="connsiteY34" fmla="*/ 708377 h 1652411"/>
                <a:gd name="connsiteX35" fmla="*/ 1534153 w 1676675"/>
                <a:gd name="connsiteY35" fmla="*/ 623711 h 1652411"/>
                <a:gd name="connsiteX36" fmla="*/ 1415619 w 1676675"/>
                <a:gd name="connsiteY36" fmla="*/ 471311 h 1652411"/>
                <a:gd name="connsiteX37" fmla="*/ 1322486 w 1676675"/>
                <a:gd name="connsiteY37" fmla="*/ 530577 h 1652411"/>
                <a:gd name="connsiteX38" fmla="*/ 1347886 w 1676675"/>
                <a:gd name="connsiteY38" fmla="*/ 598311 h 1652411"/>
                <a:gd name="connsiteX39" fmla="*/ 1187019 w 1676675"/>
                <a:gd name="connsiteY39" fmla="*/ 640644 h 1652411"/>
                <a:gd name="connsiteX40" fmla="*/ 1144686 w 1676675"/>
                <a:gd name="connsiteY40" fmla="*/ 581377 h 1652411"/>
                <a:gd name="connsiteX41" fmla="*/ 1297086 w 1676675"/>
                <a:gd name="connsiteY41" fmla="*/ 539044 h 1652411"/>
                <a:gd name="connsiteX42" fmla="*/ 1407153 w 1676675"/>
                <a:gd name="connsiteY42" fmla="*/ 445911 h 1652411"/>
                <a:gd name="connsiteX43" fmla="*/ 1432553 w 1676675"/>
                <a:gd name="connsiteY43" fmla="*/ 318911 h 1652411"/>
                <a:gd name="connsiteX44" fmla="*/ 1314019 w 1676675"/>
                <a:gd name="connsiteY44" fmla="*/ 318911 h 1652411"/>
                <a:gd name="connsiteX45" fmla="*/ 1314019 w 1676675"/>
                <a:gd name="connsiteY45" fmla="*/ 395111 h 1652411"/>
                <a:gd name="connsiteX46" fmla="*/ 1161619 w 1676675"/>
                <a:gd name="connsiteY46" fmla="*/ 454377 h 1652411"/>
                <a:gd name="connsiteX47" fmla="*/ 1263219 w 1676675"/>
                <a:gd name="connsiteY47" fmla="*/ 378177 h 1652411"/>
                <a:gd name="connsiteX48" fmla="*/ 1322486 w 1676675"/>
                <a:gd name="connsiteY48" fmla="*/ 327377 h 1652411"/>
                <a:gd name="connsiteX49" fmla="*/ 1229353 w 1676675"/>
                <a:gd name="connsiteY49" fmla="*/ 259644 h 1652411"/>
                <a:gd name="connsiteX50" fmla="*/ 1161619 w 1676675"/>
                <a:gd name="connsiteY50" fmla="*/ 217311 h 1652411"/>
                <a:gd name="connsiteX51" fmla="*/ 1085419 w 1676675"/>
                <a:gd name="connsiteY51" fmla="*/ 369711 h 1652411"/>
                <a:gd name="connsiteX52" fmla="*/ 1068486 w 1676675"/>
                <a:gd name="connsiteY52" fmla="*/ 428977 h 1652411"/>
                <a:gd name="connsiteX53" fmla="*/ 975353 w 1676675"/>
                <a:gd name="connsiteY53" fmla="*/ 522111 h 1652411"/>
                <a:gd name="connsiteX54" fmla="*/ 1009219 w 1676675"/>
                <a:gd name="connsiteY54" fmla="*/ 420511 h 1652411"/>
                <a:gd name="connsiteX55" fmla="*/ 1026153 w 1676675"/>
                <a:gd name="connsiteY55" fmla="*/ 361244 h 1652411"/>
                <a:gd name="connsiteX56" fmla="*/ 1034619 w 1676675"/>
                <a:gd name="connsiteY56" fmla="*/ 268111 h 1652411"/>
                <a:gd name="connsiteX57" fmla="*/ 983819 w 1676675"/>
                <a:gd name="connsiteY57" fmla="*/ 200377 h 1652411"/>
                <a:gd name="connsiteX58" fmla="*/ 873753 w 1676675"/>
                <a:gd name="connsiteY58" fmla="*/ 234244 h 1652411"/>
                <a:gd name="connsiteX59" fmla="*/ 831419 w 1676675"/>
                <a:gd name="connsiteY59" fmla="*/ 293511 h 1652411"/>
                <a:gd name="connsiteX60" fmla="*/ 848353 w 1676675"/>
                <a:gd name="connsiteY60" fmla="*/ 395111 h 1652411"/>
                <a:gd name="connsiteX61" fmla="*/ 797553 w 1676675"/>
                <a:gd name="connsiteY61" fmla="*/ 437444 h 1652411"/>
                <a:gd name="connsiteX62" fmla="*/ 814486 w 1676675"/>
                <a:gd name="connsiteY62" fmla="*/ 361244 h 1652411"/>
                <a:gd name="connsiteX63" fmla="*/ 822953 w 1676675"/>
                <a:gd name="connsiteY63" fmla="*/ 276577 h 1652411"/>
                <a:gd name="connsiteX64" fmla="*/ 772153 w 1676675"/>
                <a:gd name="connsiteY64" fmla="*/ 276577 h 1652411"/>
                <a:gd name="connsiteX65" fmla="*/ 721353 w 1676675"/>
                <a:gd name="connsiteY65" fmla="*/ 378177 h 1652411"/>
                <a:gd name="connsiteX66" fmla="*/ 738286 w 1676675"/>
                <a:gd name="connsiteY66" fmla="*/ 234244 h 1652411"/>
                <a:gd name="connsiteX67" fmla="*/ 822953 w 1676675"/>
                <a:gd name="connsiteY67" fmla="*/ 191911 h 1652411"/>
                <a:gd name="connsiteX68" fmla="*/ 814486 w 1676675"/>
                <a:gd name="connsiteY68" fmla="*/ 31044 h 1652411"/>
                <a:gd name="connsiteX69" fmla="*/ 687486 w 1676675"/>
                <a:gd name="connsiteY69" fmla="*/ 22577 h 1652411"/>
                <a:gd name="connsiteX70" fmla="*/ 628219 w 1676675"/>
                <a:gd name="connsiteY70" fmla="*/ 31044 h 1652411"/>
                <a:gd name="connsiteX71" fmla="*/ 577419 w 1676675"/>
                <a:gd name="connsiteY71" fmla="*/ 141111 h 1652411"/>
                <a:gd name="connsiteX72" fmla="*/ 619753 w 1676675"/>
                <a:gd name="connsiteY72" fmla="*/ 234244 h 1652411"/>
                <a:gd name="connsiteX73" fmla="*/ 552019 w 1676675"/>
                <a:gd name="connsiteY73" fmla="*/ 403577 h 1652411"/>
                <a:gd name="connsiteX74" fmla="*/ 543553 w 1676675"/>
                <a:gd name="connsiteY74" fmla="*/ 208844 h 1652411"/>
                <a:gd name="connsiteX75" fmla="*/ 568953 w 1676675"/>
                <a:gd name="connsiteY75" fmla="*/ 166511 h 1652411"/>
                <a:gd name="connsiteX76" fmla="*/ 518153 w 1676675"/>
                <a:gd name="connsiteY76" fmla="*/ 14111 h 1652411"/>
                <a:gd name="connsiteX77" fmla="*/ 306486 w 1676675"/>
                <a:gd name="connsiteY77" fmla="*/ 81844 h 1652411"/>
                <a:gd name="connsiteX78" fmla="*/ 306486 w 1676675"/>
                <a:gd name="connsiteY78" fmla="*/ 208844 h 1652411"/>
                <a:gd name="connsiteX0" fmla="*/ 932 w 1676675"/>
                <a:gd name="connsiteY0" fmla="*/ 271638 h 1652411"/>
                <a:gd name="connsiteX1" fmla="*/ 227416 w 1676675"/>
                <a:gd name="connsiteY1" fmla="*/ 167922 h 1652411"/>
                <a:gd name="connsiteX2" fmla="*/ 91342 w 1676675"/>
                <a:gd name="connsiteY2" fmla="*/ 167922 h 1652411"/>
                <a:gd name="connsiteX3" fmla="*/ 14387 w 1676675"/>
                <a:gd name="connsiteY3" fmla="*/ 335844 h 1652411"/>
                <a:gd name="connsiteX4" fmla="*/ 58837 w 1676675"/>
                <a:gd name="connsiteY4" fmla="*/ 424744 h 1652411"/>
                <a:gd name="connsiteX5" fmla="*/ 185837 w 1676675"/>
                <a:gd name="connsiteY5" fmla="*/ 469194 h 1652411"/>
                <a:gd name="connsiteX6" fmla="*/ 179486 w 1676675"/>
                <a:gd name="connsiteY6" fmla="*/ 551744 h 1652411"/>
                <a:gd name="connsiteX7" fmla="*/ 179487 w 1676675"/>
                <a:gd name="connsiteY7" fmla="*/ 545394 h 1652411"/>
                <a:gd name="connsiteX8" fmla="*/ 96936 w 1676675"/>
                <a:gd name="connsiteY8" fmla="*/ 526344 h 1652411"/>
                <a:gd name="connsiteX9" fmla="*/ 35553 w 1676675"/>
                <a:gd name="connsiteY9" fmla="*/ 522111 h 1652411"/>
                <a:gd name="connsiteX10" fmla="*/ 111752 w 1676675"/>
                <a:gd name="connsiteY10" fmla="*/ 725311 h 1652411"/>
                <a:gd name="connsiteX11" fmla="*/ 298019 w 1676675"/>
                <a:gd name="connsiteY11" fmla="*/ 742244 h 1652411"/>
                <a:gd name="connsiteX12" fmla="*/ 501219 w 1676675"/>
                <a:gd name="connsiteY12" fmla="*/ 708377 h 1652411"/>
                <a:gd name="connsiteX13" fmla="*/ 636686 w 1676675"/>
                <a:gd name="connsiteY13" fmla="*/ 903111 h 1652411"/>
                <a:gd name="connsiteX14" fmla="*/ 594353 w 1676675"/>
                <a:gd name="connsiteY14" fmla="*/ 962377 h 1652411"/>
                <a:gd name="connsiteX15" fmla="*/ 518153 w 1676675"/>
                <a:gd name="connsiteY15" fmla="*/ 877711 h 1652411"/>
                <a:gd name="connsiteX16" fmla="*/ 365753 w 1676675"/>
                <a:gd name="connsiteY16" fmla="*/ 886177 h 1652411"/>
                <a:gd name="connsiteX17" fmla="*/ 247219 w 1676675"/>
                <a:gd name="connsiteY17" fmla="*/ 1030111 h 1652411"/>
                <a:gd name="connsiteX18" fmla="*/ 221819 w 1676675"/>
                <a:gd name="connsiteY18" fmla="*/ 1148644 h 1652411"/>
                <a:gd name="connsiteX19" fmla="*/ 323419 w 1676675"/>
                <a:gd name="connsiteY19" fmla="*/ 1309511 h 1652411"/>
                <a:gd name="connsiteX20" fmla="*/ 340353 w 1676675"/>
                <a:gd name="connsiteY20" fmla="*/ 1504244 h 1652411"/>
                <a:gd name="connsiteX21" fmla="*/ 492753 w 1676675"/>
                <a:gd name="connsiteY21" fmla="*/ 1631244 h 1652411"/>
                <a:gd name="connsiteX22" fmla="*/ 653619 w 1676675"/>
                <a:gd name="connsiteY22" fmla="*/ 1614311 h 1652411"/>
                <a:gd name="connsiteX23" fmla="*/ 890686 w 1676675"/>
                <a:gd name="connsiteY23" fmla="*/ 1402644 h 1652411"/>
                <a:gd name="connsiteX24" fmla="*/ 941486 w 1676675"/>
                <a:gd name="connsiteY24" fmla="*/ 1190977 h 1652411"/>
                <a:gd name="connsiteX25" fmla="*/ 933019 w 1676675"/>
                <a:gd name="connsiteY25" fmla="*/ 1114777 h 1652411"/>
                <a:gd name="connsiteX26" fmla="*/ 1051553 w 1676675"/>
                <a:gd name="connsiteY26" fmla="*/ 1199444 h 1652411"/>
                <a:gd name="connsiteX27" fmla="*/ 1161619 w 1676675"/>
                <a:gd name="connsiteY27" fmla="*/ 1233311 h 1652411"/>
                <a:gd name="connsiteX28" fmla="*/ 1288619 w 1676675"/>
                <a:gd name="connsiteY28" fmla="*/ 1284111 h 1652411"/>
                <a:gd name="connsiteX29" fmla="*/ 1491819 w 1676675"/>
                <a:gd name="connsiteY29" fmla="*/ 1157111 h 1652411"/>
                <a:gd name="connsiteX30" fmla="*/ 1661153 w 1676675"/>
                <a:gd name="connsiteY30" fmla="*/ 903111 h 1652411"/>
                <a:gd name="connsiteX31" fmla="*/ 1584953 w 1676675"/>
                <a:gd name="connsiteY31" fmla="*/ 674511 h 1652411"/>
                <a:gd name="connsiteX32" fmla="*/ 1390219 w 1676675"/>
                <a:gd name="connsiteY32" fmla="*/ 750711 h 1652411"/>
                <a:gd name="connsiteX33" fmla="*/ 1254753 w 1676675"/>
                <a:gd name="connsiteY33" fmla="*/ 759177 h 1652411"/>
                <a:gd name="connsiteX34" fmla="*/ 1364819 w 1676675"/>
                <a:gd name="connsiteY34" fmla="*/ 674511 h 1652411"/>
                <a:gd name="connsiteX35" fmla="*/ 1432553 w 1676675"/>
                <a:gd name="connsiteY35" fmla="*/ 708377 h 1652411"/>
                <a:gd name="connsiteX36" fmla="*/ 1534153 w 1676675"/>
                <a:gd name="connsiteY36" fmla="*/ 623711 h 1652411"/>
                <a:gd name="connsiteX37" fmla="*/ 1415619 w 1676675"/>
                <a:gd name="connsiteY37" fmla="*/ 471311 h 1652411"/>
                <a:gd name="connsiteX38" fmla="*/ 1322486 w 1676675"/>
                <a:gd name="connsiteY38" fmla="*/ 530577 h 1652411"/>
                <a:gd name="connsiteX39" fmla="*/ 1347886 w 1676675"/>
                <a:gd name="connsiteY39" fmla="*/ 598311 h 1652411"/>
                <a:gd name="connsiteX40" fmla="*/ 1187019 w 1676675"/>
                <a:gd name="connsiteY40" fmla="*/ 640644 h 1652411"/>
                <a:gd name="connsiteX41" fmla="*/ 1144686 w 1676675"/>
                <a:gd name="connsiteY41" fmla="*/ 581377 h 1652411"/>
                <a:gd name="connsiteX42" fmla="*/ 1297086 w 1676675"/>
                <a:gd name="connsiteY42" fmla="*/ 539044 h 1652411"/>
                <a:gd name="connsiteX43" fmla="*/ 1407153 w 1676675"/>
                <a:gd name="connsiteY43" fmla="*/ 445911 h 1652411"/>
                <a:gd name="connsiteX44" fmla="*/ 1432553 w 1676675"/>
                <a:gd name="connsiteY44" fmla="*/ 318911 h 1652411"/>
                <a:gd name="connsiteX45" fmla="*/ 1314019 w 1676675"/>
                <a:gd name="connsiteY45" fmla="*/ 318911 h 1652411"/>
                <a:gd name="connsiteX46" fmla="*/ 1314019 w 1676675"/>
                <a:gd name="connsiteY46" fmla="*/ 395111 h 1652411"/>
                <a:gd name="connsiteX47" fmla="*/ 1161619 w 1676675"/>
                <a:gd name="connsiteY47" fmla="*/ 454377 h 1652411"/>
                <a:gd name="connsiteX48" fmla="*/ 1263219 w 1676675"/>
                <a:gd name="connsiteY48" fmla="*/ 378177 h 1652411"/>
                <a:gd name="connsiteX49" fmla="*/ 1322486 w 1676675"/>
                <a:gd name="connsiteY49" fmla="*/ 327377 h 1652411"/>
                <a:gd name="connsiteX50" fmla="*/ 1229353 w 1676675"/>
                <a:gd name="connsiteY50" fmla="*/ 259644 h 1652411"/>
                <a:gd name="connsiteX51" fmla="*/ 1161619 w 1676675"/>
                <a:gd name="connsiteY51" fmla="*/ 217311 h 1652411"/>
                <a:gd name="connsiteX52" fmla="*/ 1085419 w 1676675"/>
                <a:gd name="connsiteY52" fmla="*/ 369711 h 1652411"/>
                <a:gd name="connsiteX53" fmla="*/ 1068486 w 1676675"/>
                <a:gd name="connsiteY53" fmla="*/ 428977 h 1652411"/>
                <a:gd name="connsiteX54" fmla="*/ 975353 w 1676675"/>
                <a:gd name="connsiteY54" fmla="*/ 522111 h 1652411"/>
                <a:gd name="connsiteX55" fmla="*/ 1009219 w 1676675"/>
                <a:gd name="connsiteY55" fmla="*/ 420511 h 1652411"/>
                <a:gd name="connsiteX56" fmla="*/ 1026153 w 1676675"/>
                <a:gd name="connsiteY56" fmla="*/ 361244 h 1652411"/>
                <a:gd name="connsiteX57" fmla="*/ 1034619 w 1676675"/>
                <a:gd name="connsiteY57" fmla="*/ 268111 h 1652411"/>
                <a:gd name="connsiteX58" fmla="*/ 983819 w 1676675"/>
                <a:gd name="connsiteY58" fmla="*/ 200377 h 1652411"/>
                <a:gd name="connsiteX59" fmla="*/ 873753 w 1676675"/>
                <a:gd name="connsiteY59" fmla="*/ 234244 h 1652411"/>
                <a:gd name="connsiteX60" fmla="*/ 831419 w 1676675"/>
                <a:gd name="connsiteY60" fmla="*/ 293511 h 1652411"/>
                <a:gd name="connsiteX61" fmla="*/ 848353 w 1676675"/>
                <a:gd name="connsiteY61" fmla="*/ 395111 h 1652411"/>
                <a:gd name="connsiteX62" fmla="*/ 797553 w 1676675"/>
                <a:gd name="connsiteY62" fmla="*/ 437444 h 1652411"/>
                <a:gd name="connsiteX63" fmla="*/ 814486 w 1676675"/>
                <a:gd name="connsiteY63" fmla="*/ 361244 h 1652411"/>
                <a:gd name="connsiteX64" fmla="*/ 822953 w 1676675"/>
                <a:gd name="connsiteY64" fmla="*/ 276577 h 1652411"/>
                <a:gd name="connsiteX65" fmla="*/ 772153 w 1676675"/>
                <a:gd name="connsiteY65" fmla="*/ 276577 h 1652411"/>
                <a:gd name="connsiteX66" fmla="*/ 721353 w 1676675"/>
                <a:gd name="connsiteY66" fmla="*/ 378177 h 1652411"/>
                <a:gd name="connsiteX67" fmla="*/ 738286 w 1676675"/>
                <a:gd name="connsiteY67" fmla="*/ 234244 h 1652411"/>
                <a:gd name="connsiteX68" fmla="*/ 822953 w 1676675"/>
                <a:gd name="connsiteY68" fmla="*/ 191911 h 1652411"/>
                <a:gd name="connsiteX69" fmla="*/ 814486 w 1676675"/>
                <a:gd name="connsiteY69" fmla="*/ 31044 h 1652411"/>
                <a:gd name="connsiteX70" fmla="*/ 687486 w 1676675"/>
                <a:gd name="connsiteY70" fmla="*/ 22577 h 1652411"/>
                <a:gd name="connsiteX71" fmla="*/ 628219 w 1676675"/>
                <a:gd name="connsiteY71" fmla="*/ 31044 h 1652411"/>
                <a:gd name="connsiteX72" fmla="*/ 577419 w 1676675"/>
                <a:gd name="connsiteY72" fmla="*/ 141111 h 1652411"/>
                <a:gd name="connsiteX73" fmla="*/ 619753 w 1676675"/>
                <a:gd name="connsiteY73" fmla="*/ 234244 h 1652411"/>
                <a:gd name="connsiteX74" fmla="*/ 552019 w 1676675"/>
                <a:gd name="connsiteY74" fmla="*/ 403577 h 1652411"/>
                <a:gd name="connsiteX75" fmla="*/ 543553 w 1676675"/>
                <a:gd name="connsiteY75" fmla="*/ 208844 h 1652411"/>
                <a:gd name="connsiteX76" fmla="*/ 568953 w 1676675"/>
                <a:gd name="connsiteY76" fmla="*/ 166511 h 1652411"/>
                <a:gd name="connsiteX77" fmla="*/ 518153 w 1676675"/>
                <a:gd name="connsiteY77" fmla="*/ 14111 h 1652411"/>
                <a:gd name="connsiteX78" fmla="*/ 306486 w 1676675"/>
                <a:gd name="connsiteY78" fmla="*/ 81844 h 1652411"/>
                <a:gd name="connsiteX79" fmla="*/ 306486 w 1676675"/>
                <a:gd name="connsiteY79" fmla="*/ 208844 h 1652411"/>
                <a:gd name="connsiteX0" fmla="*/ 932 w 1676675"/>
                <a:gd name="connsiteY0" fmla="*/ 271638 h 1652411"/>
                <a:gd name="connsiteX1" fmla="*/ 227416 w 1676675"/>
                <a:gd name="connsiteY1" fmla="*/ 167922 h 1652411"/>
                <a:gd name="connsiteX2" fmla="*/ 91342 w 1676675"/>
                <a:gd name="connsiteY2" fmla="*/ 167922 h 1652411"/>
                <a:gd name="connsiteX3" fmla="*/ 14387 w 1676675"/>
                <a:gd name="connsiteY3" fmla="*/ 335844 h 1652411"/>
                <a:gd name="connsiteX4" fmla="*/ 58837 w 1676675"/>
                <a:gd name="connsiteY4" fmla="*/ 424744 h 1652411"/>
                <a:gd name="connsiteX5" fmla="*/ 185837 w 1676675"/>
                <a:gd name="connsiteY5" fmla="*/ 469194 h 1652411"/>
                <a:gd name="connsiteX6" fmla="*/ 179486 w 1676675"/>
                <a:gd name="connsiteY6" fmla="*/ 551744 h 1652411"/>
                <a:gd name="connsiteX7" fmla="*/ 179487 w 1676675"/>
                <a:gd name="connsiteY7" fmla="*/ 545394 h 1652411"/>
                <a:gd name="connsiteX8" fmla="*/ 96936 w 1676675"/>
                <a:gd name="connsiteY8" fmla="*/ 526344 h 1652411"/>
                <a:gd name="connsiteX9" fmla="*/ 35553 w 1676675"/>
                <a:gd name="connsiteY9" fmla="*/ 522111 h 1652411"/>
                <a:gd name="connsiteX10" fmla="*/ 111752 w 1676675"/>
                <a:gd name="connsiteY10" fmla="*/ 725311 h 1652411"/>
                <a:gd name="connsiteX11" fmla="*/ 298019 w 1676675"/>
                <a:gd name="connsiteY11" fmla="*/ 742244 h 1652411"/>
                <a:gd name="connsiteX12" fmla="*/ 501219 w 1676675"/>
                <a:gd name="connsiteY12" fmla="*/ 708377 h 1652411"/>
                <a:gd name="connsiteX13" fmla="*/ 636686 w 1676675"/>
                <a:gd name="connsiteY13" fmla="*/ 903111 h 1652411"/>
                <a:gd name="connsiteX14" fmla="*/ 594353 w 1676675"/>
                <a:gd name="connsiteY14" fmla="*/ 962377 h 1652411"/>
                <a:gd name="connsiteX15" fmla="*/ 518153 w 1676675"/>
                <a:gd name="connsiteY15" fmla="*/ 877711 h 1652411"/>
                <a:gd name="connsiteX16" fmla="*/ 365753 w 1676675"/>
                <a:gd name="connsiteY16" fmla="*/ 886177 h 1652411"/>
                <a:gd name="connsiteX17" fmla="*/ 247219 w 1676675"/>
                <a:gd name="connsiteY17" fmla="*/ 1030111 h 1652411"/>
                <a:gd name="connsiteX18" fmla="*/ 221819 w 1676675"/>
                <a:gd name="connsiteY18" fmla="*/ 1148644 h 1652411"/>
                <a:gd name="connsiteX19" fmla="*/ 323419 w 1676675"/>
                <a:gd name="connsiteY19" fmla="*/ 1309511 h 1652411"/>
                <a:gd name="connsiteX20" fmla="*/ 340353 w 1676675"/>
                <a:gd name="connsiteY20" fmla="*/ 1504244 h 1652411"/>
                <a:gd name="connsiteX21" fmla="*/ 492753 w 1676675"/>
                <a:gd name="connsiteY21" fmla="*/ 1631244 h 1652411"/>
                <a:gd name="connsiteX22" fmla="*/ 653619 w 1676675"/>
                <a:gd name="connsiteY22" fmla="*/ 1614311 h 1652411"/>
                <a:gd name="connsiteX23" fmla="*/ 890686 w 1676675"/>
                <a:gd name="connsiteY23" fmla="*/ 1402644 h 1652411"/>
                <a:gd name="connsiteX24" fmla="*/ 941486 w 1676675"/>
                <a:gd name="connsiteY24" fmla="*/ 1190977 h 1652411"/>
                <a:gd name="connsiteX25" fmla="*/ 933019 w 1676675"/>
                <a:gd name="connsiteY25" fmla="*/ 1114777 h 1652411"/>
                <a:gd name="connsiteX26" fmla="*/ 1051553 w 1676675"/>
                <a:gd name="connsiteY26" fmla="*/ 1199444 h 1652411"/>
                <a:gd name="connsiteX27" fmla="*/ 1161619 w 1676675"/>
                <a:gd name="connsiteY27" fmla="*/ 1233311 h 1652411"/>
                <a:gd name="connsiteX28" fmla="*/ 1288619 w 1676675"/>
                <a:gd name="connsiteY28" fmla="*/ 1284111 h 1652411"/>
                <a:gd name="connsiteX29" fmla="*/ 1491819 w 1676675"/>
                <a:gd name="connsiteY29" fmla="*/ 1157111 h 1652411"/>
                <a:gd name="connsiteX30" fmla="*/ 1661153 w 1676675"/>
                <a:gd name="connsiteY30" fmla="*/ 903111 h 1652411"/>
                <a:gd name="connsiteX31" fmla="*/ 1584953 w 1676675"/>
                <a:gd name="connsiteY31" fmla="*/ 674511 h 1652411"/>
                <a:gd name="connsiteX32" fmla="*/ 1390219 w 1676675"/>
                <a:gd name="connsiteY32" fmla="*/ 750711 h 1652411"/>
                <a:gd name="connsiteX33" fmla="*/ 1254753 w 1676675"/>
                <a:gd name="connsiteY33" fmla="*/ 759177 h 1652411"/>
                <a:gd name="connsiteX34" fmla="*/ 1364819 w 1676675"/>
                <a:gd name="connsiteY34" fmla="*/ 674511 h 1652411"/>
                <a:gd name="connsiteX35" fmla="*/ 1432553 w 1676675"/>
                <a:gd name="connsiteY35" fmla="*/ 708377 h 1652411"/>
                <a:gd name="connsiteX36" fmla="*/ 1534153 w 1676675"/>
                <a:gd name="connsiteY36" fmla="*/ 623711 h 1652411"/>
                <a:gd name="connsiteX37" fmla="*/ 1415619 w 1676675"/>
                <a:gd name="connsiteY37" fmla="*/ 471311 h 1652411"/>
                <a:gd name="connsiteX38" fmla="*/ 1322486 w 1676675"/>
                <a:gd name="connsiteY38" fmla="*/ 530577 h 1652411"/>
                <a:gd name="connsiteX39" fmla="*/ 1347886 w 1676675"/>
                <a:gd name="connsiteY39" fmla="*/ 598311 h 1652411"/>
                <a:gd name="connsiteX40" fmla="*/ 1187019 w 1676675"/>
                <a:gd name="connsiteY40" fmla="*/ 640644 h 1652411"/>
                <a:gd name="connsiteX41" fmla="*/ 1144686 w 1676675"/>
                <a:gd name="connsiteY41" fmla="*/ 581377 h 1652411"/>
                <a:gd name="connsiteX42" fmla="*/ 1297086 w 1676675"/>
                <a:gd name="connsiteY42" fmla="*/ 539044 h 1652411"/>
                <a:gd name="connsiteX43" fmla="*/ 1407153 w 1676675"/>
                <a:gd name="connsiteY43" fmla="*/ 445911 h 1652411"/>
                <a:gd name="connsiteX44" fmla="*/ 1432553 w 1676675"/>
                <a:gd name="connsiteY44" fmla="*/ 318911 h 1652411"/>
                <a:gd name="connsiteX45" fmla="*/ 1314019 w 1676675"/>
                <a:gd name="connsiteY45" fmla="*/ 318911 h 1652411"/>
                <a:gd name="connsiteX46" fmla="*/ 1314019 w 1676675"/>
                <a:gd name="connsiteY46" fmla="*/ 395111 h 1652411"/>
                <a:gd name="connsiteX47" fmla="*/ 1161619 w 1676675"/>
                <a:gd name="connsiteY47" fmla="*/ 454377 h 1652411"/>
                <a:gd name="connsiteX48" fmla="*/ 1263219 w 1676675"/>
                <a:gd name="connsiteY48" fmla="*/ 378177 h 1652411"/>
                <a:gd name="connsiteX49" fmla="*/ 1322486 w 1676675"/>
                <a:gd name="connsiteY49" fmla="*/ 327377 h 1652411"/>
                <a:gd name="connsiteX50" fmla="*/ 1229353 w 1676675"/>
                <a:gd name="connsiteY50" fmla="*/ 259644 h 1652411"/>
                <a:gd name="connsiteX51" fmla="*/ 1161619 w 1676675"/>
                <a:gd name="connsiteY51" fmla="*/ 217311 h 1652411"/>
                <a:gd name="connsiteX52" fmla="*/ 1085419 w 1676675"/>
                <a:gd name="connsiteY52" fmla="*/ 369711 h 1652411"/>
                <a:gd name="connsiteX53" fmla="*/ 1068486 w 1676675"/>
                <a:gd name="connsiteY53" fmla="*/ 428977 h 1652411"/>
                <a:gd name="connsiteX54" fmla="*/ 975353 w 1676675"/>
                <a:gd name="connsiteY54" fmla="*/ 522111 h 1652411"/>
                <a:gd name="connsiteX55" fmla="*/ 1009219 w 1676675"/>
                <a:gd name="connsiteY55" fmla="*/ 420511 h 1652411"/>
                <a:gd name="connsiteX56" fmla="*/ 1026153 w 1676675"/>
                <a:gd name="connsiteY56" fmla="*/ 361244 h 1652411"/>
                <a:gd name="connsiteX57" fmla="*/ 1034619 w 1676675"/>
                <a:gd name="connsiteY57" fmla="*/ 268111 h 1652411"/>
                <a:gd name="connsiteX58" fmla="*/ 983819 w 1676675"/>
                <a:gd name="connsiteY58" fmla="*/ 200377 h 1652411"/>
                <a:gd name="connsiteX59" fmla="*/ 873753 w 1676675"/>
                <a:gd name="connsiteY59" fmla="*/ 234244 h 1652411"/>
                <a:gd name="connsiteX60" fmla="*/ 831419 w 1676675"/>
                <a:gd name="connsiteY60" fmla="*/ 293511 h 1652411"/>
                <a:gd name="connsiteX61" fmla="*/ 848353 w 1676675"/>
                <a:gd name="connsiteY61" fmla="*/ 395111 h 1652411"/>
                <a:gd name="connsiteX62" fmla="*/ 797553 w 1676675"/>
                <a:gd name="connsiteY62" fmla="*/ 437444 h 1652411"/>
                <a:gd name="connsiteX63" fmla="*/ 814486 w 1676675"/>
                <a:gd name="connsiteY63" fmla="*/ 361244 h 1652411"/>
                <a:gd name="connsiteX64" fmla="*/ 822953 w 1676675"/>
                <a:gd name="connsiteY64" fmla="*/ 276577 h 1652411"/>
                <a:gd name="connsiteX65" fmla="*/ 772153 w 1676675"/>
                <a:gd name="connsiteY65" fmla="*/ 276577 h 1652411"/>
                <a:gd name="connsiteX66" fmla="*/ 721353 w 1676675"/>
                <a:gd name="connsiteY66" fmla="*/ 378177 h 1652411"/>
                <a:gd name="connsiteX67" fmla="*/ 738286 w 1676675"/>
                <a:gd name="connsiteY67" fmla="*/ 234244 h 1652411"/>
                <a:gd name="connsiteX68" fmla="*/ 822953 w 1676675"/>
                <a:gd name="connsiteY68" fmla="*/ 191911 h 1652411"/>
                <a:gd name="connsiteX69" fmla="*/ 814486 w 1676675"/>
                <a:gd name="connsiteY69" fmla="*/ 31044 h 1652411"/>
                <a:gd name="connsiteX70" fmla="*/ 687486 w 1676675"/>
                <a:gd name="connsiteY70" fmla="*/ 22577 h 1652411"/>
                <a:gd name="connsiteX71" fmla="*/ 628219 w 1676675"/>
                <a:gd name="connsiteY71" fmla="*/ 31044 h 1652411"/>
                <a:gd name="connsiteX72" fmla="*/ 577419 w 1676675"/>
                <a:gd name="connsiteY72" fmla="*/ 141111 h 1652411"/>
                <a:gd name="connsiteX73" fmla="*/ 619753 w 1676675"/>
                <a:gd name="connsiteY73" fmla="*/ 234244 h 1652411"/>
                <a:gd name="connsiteX74" fmla="*/ 552019 w 1676675"/>
                <a:gd name="connsiteY74" fmla="*/ 403577 h 1652411"/>
                <a:gd name="connsiteX75" fmla="*/ 543553 w 1676675"/>
                <a:gd name="connsiteY75" fmla="*/ 208844 h 1652411"/>
                <a:gd name="connsiteX76" fmla="*/ 568953 w 1676675"/>
                <a:gd name="connsiteY76" fmla="*/ 166511 h 1652411"/>
                <a:gd name="connsiteX77" fmla="*/ 518153 w 1676675"/>
                <a:gd name="connsiteY77" fmla="*/ 14111 h 1652411"/>
                <a:gd name="connsiteX78" fmla="*/ 306486 w 1676675"/>
                <a:gd name="connsiteY78" fmla="*/ 81844 h 1652411"/>
                <a:gd name="connsiteX79" fmla="*/ 306486 w 1676675"/>
                <a:gd name="connsiteY79" fmla="*/ 208844 h 1652411"/>
                <a:gd name="connsiteX0" fmla="*/ 0 w 1675743"/>
                <a:gd name="connsiteY0" fmla="*/ 271638 h 1652411"/>
                <a:gd name="connsiteX1" fmla="*/ 354944 w 1675743"/>
                <a:gd name="connsiteY1" fmla="*/ 265994 h 1652411"/>
                <a:gd name="connsiteX2" fmla="*/ 226484 w 1675743"/>
                <a:gd name="connsiteY2" fmla="*/ 167922 h 1652411"/>
                <a:gd name="connsiteX3" fmla="*/ 90410 w 1675743"/>
                <a:gd name="connsiteY3" fmla="*/ 167922 h 1652411"/>
                <a:gd name="connsiteX4" fmla="*/ 13455 w 1675743"/>
                <a:gd name="connsiteY4" fmla="*/ 335844 h 1652411"/>
                <a:gd name="connsiteX5" fmla="*/ 57905 w 1675743"/>
                <a:gd name="connsiteY5" fmla="*/ 424744 h 1652411"/>
                <a:gd name="connsiteX6" fmla="*/ 184905 w 1675743"/>
                <a:gd name="connsiteY6" fmla="*/ 469194 h 1652411"/>
                <a:gd name="connsiteX7" fmla="*/ 178554 w 1675743"/>
                <a:gd name="connsiteY7" fmla="*/ 551744 h 1652411"/>
                <a:gd name="connsiteX8" fmla="*/ 178555 w 1675743"/>
                <a:gd name="connsiteY8" fmla="*/ 545394 h 1652411"/>
                <a:gd name="connsiteX9" fmla="*/ 96004 w 1675743"/>
                <a:gd name="connsiteY9" fmla="*/ 526344 h 1652411"/>
                <a:gd name="connsiteX10" fmla="*/ 34621 w 1675743"/>
                <a:gd name="connsiteY10" fmla="*/ 522111 h 1652411"/>
                <a:gd name="connsiteX11" fmla="*/ 110820 w 1675743"/>
                <a:gd name="connsiteY11" fmla="*/ 725311 h 1652411"/>
                <a:gd name="connsiteX12" fmla="*/ 297087 w 1675743"/>
                <a:gd name="connsiteY12" fmla="*/ 742244 h 1652411"/>
                <a:gd name="connsiteX13" fmla="*/ 500287 w 1675743"/>
                <a:gd name="connsiteY13" fmla="*/ 708377 h 1652411"/>
                <a:gd name="connsiteX14" fmla="*/ 635754 w 1675743"/>
                <a:gd name="connsiteY14" fmla="*/ 903111 h 1652411"/>
                <a:gd name="connsiteX15" fmla="*/ 593421 w 1675743"/>
                <a:gd name="connsiteY15" fmla="*/ 962377 h 1652411"/>
                <a:gd name="connsiteX16" fmla="*/ 517221 w 1675743"/>
                <a:gd name="connsiteY16" fmla="*/ 877711 h 1652411"/>
                <a:gd name="connsiteX17" fmla="*/ 364821 w 1675743"/>
                <a:gd name="connsiteY17" fmla="*/ 886177 h 1652411"/>
                <a:gd name="connsiteX18" fmla="*/ 246287 w 1675743"/>
                <a:gd name="connsiteY18" fmla="*/ 1030111 h 1652411"/>
                <a:gd name="connsiteX19" fmla="*/ 220887 w 1675743"/>
                <a:gd name="connsiteY19" fmla="*/ 1148644 h 1652411"/>
                <a:gd name="connsiteX20" fmla="*/ 322487 w 1675743"/>
                <a:gd name="connsiteY20" fmla="*/ 1309511 h 1652411"/>
                <a:gd name="connsiteX21" fmla="*/ 339421 w 1675743"/>
                <a:gd name="connsiteY21" fmla="*/ 1504244 h 1652411"/>
                <a:gd name="connsiteX22" fmla="*/ 491821 w 1675743"/>
                <a:gd name="connsiteY22" fmla="*/ 1631244 h 1652411"/>
                <a:gd name="connsiteX23" fmla="*/ 652687 w 1675743"/>
                <a:gd name="connsiteY23" fmla="*/ 1614311 h 1652411"/>
                <a:gd name="connsiteX24" fmla="*/ 889754 w 1675743"/>
                <a:gd name="connsiteY24" fmla="*/ 1402644 h 1652411"/>
                <a:gd name="connsiteX25" fmla="*/ 940554 w 1675743"/>
                <a:gd name="connsiteY25" fmla="*/ 1190977 h 1652411"/>
                <a:gd name="connsiteX26" fmla="*/ 932087 w 1675743"/>
                <a:gd name="connsiteY26" fmla="*/ 1114777 h 1652411"/>
                <a:gd name="connsiteX27" fmla="*/ 1050621 w 1675743"/>
                <a:gd name="connsiteY27" fmla="*/ 1199444 h 1652411"/>
                <a:gd name="connsiteX28" fmla="*/ 1160687 w 1675743"/>
                <a:gd name="connsiteY28" fmla="*/ 1233311 h 1652411"/>
                <a:gd name="connsiteX29" fmla="*/ 1287687 w 1675743"/>
                <a:gd name="connsiteY29" fmla="*/ 1284111 h 1652411"/>
                <a:gd name="connsiteX30" fmla="*/ 1490887 w 1675743"/>
                <a:gd name="connsiteY30" fmla="*/ 1157111 h 1652411"/>
                <a:gd name="connsiteX31" fmla="*/ 1660221 w 1675743"/>
                <a:gd name="connsiteY31" fmla="*/ 903111 h 1652411"/>
                <a:gd name="connsiteX32" fmla="*/ 1584021 w 1675743"/>
                <a:gd name="connsiteY32" fmla="*/ 674511 h 1652411"/>
                <a:gd name="connsiteX33" fmla="*/ 1389287 w 1675743"/>
                <a:gd name="connsiteY33" fmla="*/ 750711 h 1652411"/>
                <a:gd name="connsiteX34" fmla="*/ 1253821 w 1675743"/>
                <a:gd name="connsiteY34" fmla="*/ 759177 h 1652411"/>
                <a:gd name="connsiteX35" fmla="*/ 1363887 w 1675743"/>
                <a:gd name="connsiteY35" fmla="*/ 674511 h 1652411"/>
                <a:gd name="connsiteX36" fmla="*/ 1431621 w 1675743"/>
                <a:gd name="connsiteY36" fmla="*/ 708377 h 1652411"/>
                <a:gd name="connsiteX37" fmla="*/ 1533221 w 1675743"/>
                <a:gd name="connsiteY37" fmla="*/ 623711 h 1652411"/>
                <a:gd name="connsiteX38" fmla="*/ 1414687 w 1675743"/>
                <a:gd name="connsiteY38" fmla="*/ 471311 h 1652411"/>
                <a:gd name="connsiteX39" fmla="*/ 1321554 w 1675743"/>
                <a:gd name="connsiteY39" fmla="*/ 530577 h 1652411"/>
                <a:gd name="connsiteX40" fmla="*/ 1346954 w 1675743"/>
                <a:gd name="connsiteY40" fmla="*/ 598311 h 1652411"/>
                <a:gd name="connsiteX41" fmla="*/ 1186087 w 1675743"/>
                <a:gd name="connsiteY41" fmla="*/ 640644 h 1652411"/>
                <a:gd name="connsiteX42" fmla="*/ 1143754 w 1675743"/>
                <a:gd name="connsiteY42" fmla="*/ 581377 h 1652411"/>
                <a:gd name="connsiteX43" fmla="*/ 1296154 w 1675743"/>
                <a:gd name="connsiteY43" fmla="*/ 539044 h 1652411"/>
                <a:gd name="connsiteX44" fmla="*/ 1406221 w 1675743"/>
                <a:gd name="connsiteY44" fmla="*/ 445911 h 1652411"/>
                <a:gd name="connsiteX45" fmla="*/ 1431621 w 1675743"/>
                <a:gd name="connsiteY45" fmla="*/ 318911 h 1652411"/>
                <a:gd name="connsiteX46" fmla="*/ 1313087 w 1675743"/>
                <a:gd name="connsiteY46" fmla="*/ 318911 h 1652411"/>
                <a:gd name="connsiteX47" fmla="*/ 1313087 w 1675743"/>
                <a:gd name="connsiteY47" fmla="*/ 395111 h 1652411"/>
                <a:gd name="connsiteX48" fmla="*/ 1160687 w 1675743"/>
                <a:gd name="connsiteY48" fmla="*/ 454377 h 1652411"/>
                <a:gd name="connsiteX49" fmla="*/ 1262287 w 1675743"/>
                <a:gd name="connsiteY49" fmla="*/ 378177 h 1652411"/>
                <a:gd name="connsiteX50" fmla="*/ 1321554 w 1675743"/>
                <a:gd name="connsiteY50" fmla="*/ 327377 h 1652411"/>
                <a:gd name="connsiteX51" fmla="*/ 1228421 w 1675743"/>
                <a:gd name="connsiteY51" fmla="*/ 259644 h 1652411"/>
                <a:gd name="connsiteX52" fmla="*/ 1160687 w 1675743"/>
                <a:gd name="connsiteY52" fmla="*/ 217311 h 1652411"/>
                <a:gd name="connsiteX53" fmla="*/ 1084487 w 1675743"/>
                <a:gd name="connsiteY53" fmla="*/ 369711 h 1652411"/>
                <a:gd name="connsiteX54" fmla="*/ 1067554 w 1675743"/>
                <a:gd name="connsiteY54" fmla="*/ 428977 h 1652411"/>
                <a:gd name="connsiteX55" fmla="*/ 974421 w 1675743"/>
                <a:gd name="connsiteY55" fmla="*/ 522111 h 1652411"/>
                <a:gd name="connsiteX56" fmla="*/ 1008287 w 1675743"/>
                <a:gd name="connsiteY56" fmla="*/ 420511 h 1652411"/>
                <a:gd name="connsiteX57" fmla="*/ 1025221 w 1675743"/>
                <a:gd name="connsiteY57" fmla="*/ 361244 h 1652411"/>
                <a:gd name="connsiteX58" fmla="*/ 1033687 w 1675743"/>
                <a:gd name="connsiteY58" fmla="*/ 268111 h 1652411"/>
                <a:gd name="connsiteX59" fmla="*/ 982887 w 1675743"/>
                <a:gd name="connsiteY59" fmla="*/ 200377 h 1652411"/>
                <a:gd name="connsiteX60" fmla="*/ 872821 w 1675743"/>
                <a:gd name="connsiteY60" fmla="*/ 234244 h 1652411"/>
                <a:gd name="connsiteX61" fmla="*/ 830487 w 1675743"/>
                <a:gd name="connsiteY61" fmla="*/ 293511 h 1652411"/>
                <a:gd name="connsiteX62" fmla="*/ 847421 w 1675743"/>
                <a:gd name="connsiteY62" fmla="*/ 395111 h 1652411"/>
                <a:gd name="connsiteX63" fmla="*/ 796621 w 1675743"/>
                <a:gd name="connsiteY63" fmla="*/ 437444 h 1652411"/>
                <a:gd name="connsiteX64" fmla="*/ 813554 w 1675743"/>
                <a:gd name="connsiteY64" fmla="*/ 361244 h 1652411"/>
                <a:gd name="connsiteX65" fmla="*/ 822021 w 1675743"/>
                <a:gd name="connsiteY65" fmla="*/ 276577 h 1652411"/>
                <a:gd name="connsiteX66" fmla="*/ 771221 w 1675743"/>
                <a:gd name="connsiteY66" fmla="*/ 276577 h 1652411"/>
                <a:gd name="connsiteX67" fmla="*/ 720421 w 1675743"/>
                <a:gd name="connsiteY67" fmla="*/ 378177 h 1652411"/>
                <a:gd name="connsiteX68" fmla="*/ 737354 w 1675743"/>
                <a:gd name="connsiteY68" fmla="*/ 234244 h 1652411"/>
                <a:gd name="connsiteX69" fmla="*/ 822021 w 1675743"/>
                <a:gd name="connsiteY69" fmla="*/ 191911 h 1652411"/>
                <a:gd name="connsiteX70" fmla="*/ 813554 w 1675743"/>
                <a:gd name="connsiteY70" fmla="*/ 31044 h 1652411"/>
                <a:gd name="connsiteX71" fmla="*/ 686554 w 1675743"/>
                <a:gd name="connsiteY71" fmla="*/ 22577 h 1652411"/>
                <a:gd name="connsiteX72" fmla="*/ 627287 w 1675743"/>
                <a:gd name="connsiteY72" fmla="*/ 31044 h 1652411"/>
                <a:gd name="connsiteX73" fmla="*/ 576487 w 1675743"/>
                <a:gd name="connsiteY73" fmla="*/ 141111 h 1652411"/>
                <a:gd name="connsiteX74" fmla="*/ 618821 w 1675743"/>
                <a:gd name="connsiteY74" fmla="*/ 234244 h 1652411"/>
                <a:gd name="connsiteX75" fmla="*/ 551087 w 1675743"/>
                <a:gd name="connsiteY75" fmla="*/ 403577 h 1652411"/>
                <a:gd name="connsiteX76" fmla="*/ 542621 w 1675743"/>
                <a:gd name="connsiteY76" fmla="*/ 208844 h 1652411"/>
                <a:gd name="connsiteX77" fmla="*/ 568021 w 1675743"/>
                <a:gd name="connsiteY77" fmla="*/ 166511 h 1652411"/>
                <a:gd name="connsiteX78" fmla="*/ 517221 w 1675743"/>
                <a:gd name="connsiteY78" fmla="*/ 14111 h 1652411"/>
                <a:gd name="connsiteX79" fmla="*/ 305554 w 1675743"/>
                <a:gd name="connsiteY79" fmla="*/ 81844 h 1652411"/>
                <a:gd name="connsiteX80" fmla="*/ 305554 w 1675743"/>
                <a:gd name="connsiteY80" fmla="*/ 208844 h 1652411"/>
                <a:gd name="connsiteX0" fmla="*/ 346151 w 1667705"/>
                <a:gd name="connsiteY0" fmla="*/ 271638 h 1652411"/>
                <a:gd name="connsiteX1" fmla="*/ 346906 w 1667705"/>
                <a:gd name="connsiteY1" fmla="*/ 265994 h 1652411"/>
                <a:gd name="connsiteX2" fmla="*/ 218446 w 1667705"/>
                <a:gd name="connsiteY2" fmla="*/ 167922 h 1652411"/>
                <a:gd name="connsiteX3" fmla="*/ 82372 w 1667705"/>
                <a:gd name="connsiteY3" fmla="*/ 167922 h 1652411"/>
                <a:gd name="connsiteX4" fmla="*/ 5417 w 1667705"/>
                <a:gd name="connsiteY4" fmla="*/ 335844 h 1652411"/>
                <a:gd name="connsiteX5" fmla="*/ 49867 w 1667705"/>
                <a:gd name="connsiteY5" fmla="*/ 424744 h 1652411"/>
                <a:gd name="connsiteX6" fmla="*/ 176867 w 1667705"/>
                <a:gd name="connsiteY6" fmla="*/ 469194 h 1652411"/>
                <a:gd name="connsiteX7" fmla="*/ 170516 w 1667705"/>
                <a:gd name="connsiteY7" fmla="*/ 551744 h 1652411"/>
                <a:gd name="connsiteX8" fmla="*/ 170517 w 1667705"/>
                <a:gd name="connsiteY8" fmla="*/ 545394 h 1652411"/>
                <a:gd name="connsiteX9" fmla="*/ 87966 w 1667705"/>
                <a:gd name="connsiteY9" fmla="*/ 526344 h 1652411"/>
                <a:gd name="connsiteX10" fmla="*/ 26583 w 1667705"/>
                <a:gd name="connsiteY10" fmla="*/ 522111 h 1652411"/>
                <a:gd name="connsiteX11" fmla="*/ 102782 w 1667705"/>
                <a:gd name="connsiteY11" fmla="*/ 725311 h 1652411"/>
                <a:gd name="connsiteX12" fmla="*/ 289049 w 1667705"/>
                <a:gd name="connsiteY12" fmla="*/ 742244 h 1652411"/>
                <a:gd name="connsiteX13" fmla="*/ 492249 w 1667705"/>
                <a:gd name="connsiteY13" fmla="*/ 708377 h 1652411"/>
                <a:gd name="connsiteX14" fmla="*/ 627716 w 1667705"/>
                <a:gd name="connsiteY14" fmla="*/ 903111 h 1652411"/>
                <a:gd name="connsiteX15" fmla="*/ 585383 w 1667705"/>
                <a:gd name="connsiteY15" fmla="*/ 962377 h 1652411"/>
                <a:gd name="connsiteX16" fmla="*/ 509183 w 1667705"/>
                <a:gd name="connsiteY16" fmla="*/ 877711 h 1652411"/>
                <a:gd name="connsiteX17" fmla="*/ 356783 w 1667705"/>
                <a:gd name="connsiteY17" fmla="*/ 886177 h 1652411"/>
                <a:gd name="connsiteX18" fmla="*/ 238249 w 1667705"/>
                <a:gd name="connsiteY18" fmla="*/ 1030111 h 1652411"/>
                <a:gd name="connsiteX19" fmla="*/ 212849 w 1667705"/>
                <a:gd name="connsiteY19" fmla="*/ 1148644 h 1652411"/>
                <a:gd name="connsiteX20" fmla="*/ 314449 w 1667705"/>
                <a:gd name="connsiteY20" fmla="*/ 1309511 h 1652411"/>
                <a:gd name="connsiteX21" fmla="*/ 331383 w 1667705"/>
                <a:gd name="connsiteY21" fmla="*/ 1504244 h 1652411"/>
                <a:gd name="connsiteX22" fmla="*/ 483783 w 1667705"/>
                <a:gd name="connsiteY22" fmla="*/ 1631244 h 1652411"/>
                <a:gd name="connsiteX23" fmla="*/ 644649 w 1667705"/>
                <a:gd name="connsiteY23" fmla="*/ 1614311 h 1652411"/>
                <a:gd name="connsiteX24" fmla="*/ 881716 w 1667705"/>
                <a:gd name="connsiteY24" fmla="*/ 1402644 h 1652411"/>
                <a:gd name="connsiteX25" fmla="*/ 932516 w 1667705"/>
                <a:gd name="connsiteY25" fmla="*/ 1190977 h 1652411"/>
                <a:gd name="connsiteX26" fmla="*/ 924049 w 1667705"/>
                <a:gd name="connsiteY26" fmla="*/ 1114777 h 1652411"/>
                <a:gd name="connsiteX27" fmla="*/ 1042583 w 1667705"/>
                <a:gd name="connsiteY27" fmla="*/ 1199444 h 1652411"/>
                <a:gd name="connsiteX28" fmla="*/ 1152649 w 1667705"/>
                <a:gd name="connsiteY28" fmla="*/ 1233311 h 1652411"/>
                <a:gd name="connsiteX29" fmla="*/ 1279649 w 1667705"/>
                <a:gd name="connsiteY29" fmla="*/ 1284111 h 1652411"/>
                <a:gd name="connsiteX30" fmla="*/ 1482849 w 1667705"/>
                <a:gd name="connsiteY30" fmla="*/ 1157111 h 1652411"/>
                <a:gd name="connsiteX31" fmla="*/ 1652183 w 1667705"/>
                <a:gd name="connsiteY31" fmla="*/ 903111 h 1652411"/>
                <a:gd name="connsiteX32" fmla="*/ 1575983 w 1667705"/>
                <a:gd name="connsiteY32" fmla="*/ 674511 h 1652411"/>
                <a:gd name="connsiteX33" fmla="*/ 1381249 w 1667705"/>
                <a:gd name="connsiteY33" fmla="*/ 750711 h 1652411"/>
                <a:gd name="connsiteX34" fmla="*/ 1245783 w 1667705"/>
                <a:gd name="connsiteY34" fmla="*/ 759177 h 1652411"/>
                <a:gd name="connsiteX35" fmla="*/ 1355849 w 1667705"/>
                <a:gd name="connsiteY35" fmla="*/ 674511 h 1652411"/>
                <a:gd name="connsiteX36" fmla="*/ 1423583 w 1667705"/>
                <a:gd name="connsiteY36" fmla="*/ 708377 h 1652411"/>
                <a:gd name="connsiteX37" fmla="*/ 1525183 w 1667705"/>
                <a:gd name="connsiteY37" fmla="*/ 623711 h 1652411"/>
                <a:gd name="connsiteX38" fmla="*/ 1406649 w 1667705"/>
                <a:gd name="connsiteY38" fmla="*/ 471311 h 1652411"/>
                <a:gd name="connsiteX39" fmla="*/ 1313516 w 1667705"/>
                <a:gd name="connsiteY39" fmla="*/ 530577 h 1652411"/>
                <a:gd name="connsiteX40" fmla="*/ 1338916 w 1667705"/>
                <a:gd name="connsiteY40" fmla="*/ 598311 h 1652411"/>
                <a:gd name="connsiteX41" fmla="*/ 1178049 w 1667705"/>
                <a:gd name="connsiteY41" fmla="*/ 640644 h 1652411"/>
                <a:gd name="connsiteX42" fmla="*/ 1135716 w 1667705"/>
                <a:gd name="connsiteY42" fmla="*/ 581377 h 1652411"/>
                <a:gd name="connsiteX43" fmla="*/ 1288116 w 1667705"/>
                <a:gd name="connsiteY43" fmla="*/ 539044 h 1652411"/>
                <a:gd name="connsiteX44" fmla="*/ 1398183 w 1667705"/>
                <a:gd name="connsiteY44" fmla="*/ 445911 h 1652411"/>
                <a:gd name="connsiteX45" fmla="*/ 1423583 w 1667705"/>
                <a:gd name="connsiteY45" fmla="*/ 318911 h 1652411"/>
                <a:gd name="connsiteX46" fmla="*/ 1305049 w 1667705"/>
                <a:gd name="connsiteY46" fmla="*/ 318911 h 1652411"/>
                <a:gd name="connsiteX47" fmla="*/ 1305049 w 1667705"/>
                <a:gd name="connsiteY47" fmla="*/ 395111 h 1652411"/>
                <a:gd name="connsiteX48" fmla="*/ 1152649 w 1667705"/>
                <a:gd name="connsiteY48" fmla="*/ 454377 h 1652411"/>
                <a:gd name="connsiteX49" fmla="*/ 1254249 w 1667705"/>
                <a:gd name="connsiteY49" fmla="*/ 378177 h 1652411"/>
                <a:gd name="connsiteX50" fmla="*/ 1313516 w 1667705"/>
                <a:gd name="connsiteY50" fmla="*/ 327377 h 1652411"/>
                <a:gd name="connsiteX51" fmla="*/ 1220383 w 1667705"/>
                <a:gd name="connsiteY51" fmla="*/ 259644 h 1652411"/>
                <a:gd name="connsiteX52" fmla="*/ 1152649 w 1667705"/>
                <a:gd name="connsiteY52" fmla="*/ 217311 h 1652411"/>
                <a:gd name="connsiteX53" fmla="*/ 1076449 w 1667705"/>
                <a:gd name="connsiteY53" fmla="*/ 369711 h 1652411"/>
                <a:gd name="connsiteX54" fmla="*/ 1059516 w 1667705"/>
                <a:gd name="connsiteY54" fmla="*/ 428977 h 1652411"/>
                <a:gd name="connsiteX55" fmla="*/ 966383 w 1667705"/>
                <a:gd name="connsiteY55" fmla="*/ 522111 h 1652411"/>
                <a:gd name="connsiteX56" fmla="*/ 1000249 w 1667705"/>
                <a:gd name="connsiteY56" fmla="*/ 420511 h 1652411"/>
                <a:gd name="connsiteX57" fmla="*/ 1017183 w 1667705"/>
                <a:gd name="connsiteY57" fmla="*/ 361244 h 1652411"/>
                <a:gd name="connsiteX58" fmla="*/ 1025649 w 1667705"/>
                <a:gd name="connsiteY58" fmla="*/ 268111 h 1652411"/>
                <a:gd name="connsiteX59" fmla="*/ 974849 w 1667705"/>
                <a:gd name="connsiteY59" fmla="*/ 200377 h 1652411"/>
                <a:gd name="connsiteX60" fmla="*/ 864783 w 1667705"/>
                <a:gd name="connsiteY60" fmla="*/ 234244 h 1652411"/>
                <a:gd name="connsiteX61" fmla="*/ 822449 w 1667705"/>
                <a:gd name="connsiteY61" fmla="*/ 293511 h 1652411"/>
                <a:gd name="connsiteX62" fmla="*/ 839383 w 1667705"/>
                <a:gd name="connsiteY62" fmla="*/ 395111 h 1652411"/>
                <a:gd name="connsiteX63" fmla="*/ 788583 w 1667705"/>
                <a:gd name="connsiteY63" fmla="*/ 437444 h 1652411"/>
                <a:gd name="connsiteX64" fmla="*/ 805516 w 1667705"/>
                <a:gd name="connsiteY64" fmla="*/ 361244 h 1652411"/>
                <a:gd name="connsiteX65" fmla="*/ 813983 w 1667705"/>
                <a:gd name="connsiteY65" fmla="*/ 276577 h 1652411"/>
                <a:gd name="connsiteX66" fmla="*/ 763183 w 1667705"/>
                <a:gd name="connsiteY66" fmla="*/ 276577 h 1652411"/>
                <a:gd name="connsiteX67" fmla="*/ 712383 w 1667705"/>
                <a:gd name="connsiteY67" fmla="*/ 378177 h 1652411"/>
                <a:gd name="connsiteX68" fmla="*/ 729316 w 1667705"/>
                <a:gd name="connsiteY68" fmla="*/ 234244 h 1652411"/>
                <a:gd name="connsiteX69" fmla="*/ 813983 w 1667705"/>
                <a:gd name="connsiteY69" fmla="*/ 191911 h 1652411"/>
                <a:gd name="connsiteX70" fmla="*/ 805516 w 1667705"/>
                <a:gd name="connsiteY70" fmla="*/ 31044 h 1652411"/>
                <a:gd name="connsiteX71" fmla="*/ 678516 w 1667705"/>
                <a:gd name="connsiteY71" fmla="*/ 22577 h 1652411"/>
                <a:gd name="connsiteX72" fmla="*/ 619249 w 1667705"/>
                <a:gd name="connsiteY72" fmla="*/ 31044 h 1652411"/>
                <a:gd name="connsiteX73" fmla="*/ 568449 w 1667705"/>
                <a:gd name="connsiteY73" fmla="*/ 141111 h 1652411"/>
                <a:gd name="connsiteX74" fmla="*/ 610783 w 1667705"/>
                <a:gd name="connsiteY74" fmla="*/ 234244 h 1652411"/>
                <a:gd name="connsiteX75" fmla="*/ 543049 w 1667705"/>
                <a:gd name="connsiteY75" fmla="*/ 403577 h 1652411"/>
                <a:gd name="connsiteX76" fmla="*/ 534583 w 1667705"/>
                <a:gd name="connsiteY76" fmla="*/ 208844 h 1652411"/>
                <a:gd name="connsiteX77" fmla="*/ 559983 w 1667705"/>
                <a:gd name="connsiteY77" fmla="*/ 166511 h 1652411"/>
                <a:gd name="connsiteX78" fmla="*/ 509183 w 1667705"/>
                <a:gd name="connsiteY78" fmla="*/ 14111 h 1652411"/>
                <a:gd name="connsiteX79" fmla="*/ 297516 w 1667705"/>
                <a:gd name="connsiteY79" fmla="*/ 81844 h 1652411"/>
                <a:gd name="connsiteX80" fmla="*/ 297516 w 1667705"/>
                <a:gd name="connsiteY80" fmla="*/ 208844 h 1652411"/>
                <a:gd name="connsiteX0" fmla="*/ 346151 w 1667705"/>
                <a:gd name="connsiteY0" fmla="*/ 271638 h 1652411"/>
                <a:gd name="connsiteX1" fmla="*/ 346906 w 1667705"/>
                <a:gd name="connsiteY1" fmla="*/ 265994 h 1652411"/>
                <a:gd name="connsiteX2" fmla="*/ 272117 w 1667705"/>
                <a:gd name="connsiteY2" fmla="*/ 208844 h 1652411"/>
                <a:gd name="connsiteX3" fmla="*/ 218446 w 1667705"/>
                <a:gd name="connsiteY3" fmla="*/ 167922 h 1652411"/>
                <a:gd name="connsiteX4" fmla="*/ 82372 w 1667705"/>
                <a:gd name="connsiteY4" fmla="*/ 167922 h 1652411"/>
                <a:gd name="connsiteX5" fmla="*/ 5417 w 1667705"/>
                <a:gd name="connsiteY5" fmla="*/ 335844 h 1652411"/>
                <a:gd name="connsiteX6" fmla="*/ 49867 w 1667705"/>
                <a:gd name="connsiteY6" fmla="*/ 424744 h 1652411"/>
                <a:gd name="connsiteX7" fmla="*/ 176867 w 1667705"/>
                <a:gd name="connsiteY7" fmla="*/ 469194 h 1652411"/>
                <a:gd name="connsiteX8" fmla="*/ 170516 w 1667705"/>
                <a:gd name="connsiteY8" fmla="*/ 551744 h 1652411"/>
                <a:gd name="connsiteX9" fmla="*/ 170517 w 1667705"/>
                <a:gd name="connsiteY9" fmla="*/ 545394 h 1652411"/>
                <a:gd name="connsiteX10" fmla="*/ 87966 w 1667705"/>
                <a:gd name="connsiteY10" fmla="*/ 526344 h 1652411"/>
                <a:gd name="connsiteX11" fmla="*/ 26583 w 1667705"/>
                <a:gd name="connsiteY11" fmla="*/ 522111 h 1652411"/>
                <a:gd name="connsiteX12" fmla="*/ 102782 w 1667705"/>
                <a:gd name="connsiteY12" fmla="*/ 725311 h 1652411"/>
                <a:gd name="connsiteX13" fmla="*/ 289049 w 1667705"/>
                <a:gd name="connsiteY13" fmla="*/ 742244 h 1652411"/>
                <a:gd name="connsiteX14" fmla="*/ 492249 w 1667705"/>
                <a:gd name="connsiteY14" fmla="*/ 708377 h 1652411"/>
                <a:gd name="connsiteX15" fmla="*/ 627716 w 1667705"/>
                <a:gd name="connsiteY15" fmla="*/ 903111 h 1652411"/>
                <a:gd name="connsiteX16" fmla="*/ 585383 w 1667705"/>
                <a:gd name="connsiteY16" fmla="*/ 962377 h 1652411"/>
                <a:gd name="connsiteX17" fmla="*/ 509183 w 1667705"/>
                <a:gd name="connsiteY17" fmla="*/ 877711 h 1652411"/>
                <a:gd name="connsiteX18" fmla="*/ 356783 w 1667705"/>
                <a:gd name="connsiteY18" fmla="*/ 886177 h 1652411"/>
                <a:gd name="connsiteX19" fmla="*/ 238249 w 1667705"/>
                <a:gd name="connsiteY19" fmla="*/ 1030111 h 1652411"/>
                <a:gd name="connsiteX20" fmla="*/ 212849 w 1667705"/>
                <a:gd name="connsiteY20" fmla="*/ 1148644 h 1652411"/>
                <a:gd name="connsiteX21" fmla="*/ 314449 w 1667705"/>
                <a:gd name="connsiteY21" fmla="*/ 1309511 h 1652411"/>
                <a:gd name="connsiteX22" fmla="*/ 331383 w 1667705"/>
                <a:gd name="connsiteY22" fmla="*/ 1504244 h 1652411"/>
                <a:gd name="connsiteX23" fmla="*/ 483783 w 1667705"/>
                <a:gd name="connsiteY23" fmla="*/ 1631244 h 1652411"/>
                <a:gd name="connsiteX24" fmla="*/ 644649 w 1667705"/>
                <a:gd name="connsiteY24" fmla="*/ 1614311 h 1652411"/>
                <a:gd name="connsiteX25" fmla="*/ 881716 w 1667705"/>
                <a:gd name="connsiteY25" fmla="*/ 1402644 h 1652411"/>
                <a:gd name="connsiteX26" fmla="*/ 932516 w 1667705"/>
                <a:gd name="connsiteY26" fmla="*/ 1190977 h 1652411"/>
                <a:gd name="connsiteX27" fmla="*/ 924049 w 1667705"/>
                <a:gd name="connsiteY27" fmla="*/ 1114777 h 1652411"/>
                <a:gd name="connsiteX28" fmla="*/ 1042583 w 1667705"/>
                <a:gd name="connsiteY28" fmla="*/ 1199444 h 1652411"/>
                <a:gd name="connsiteX29" fmla="*/ 1152649 w 1667705"/>
                <a:gd name="connsiteY29" fmla="*/ 1233311 h 1652411"/>
                <a:gd name="connsiteX30" fmla="*/ 1279649 w 1667705"/>
                <a:gd name="connsiteY30" fmla="*/ 1284111 h 1652411"/>
                <a:gd name="connsiteX31" fmla="*/ 1482849 w 1667705"/>
                <a:gd name="connsiteY31" fmla="*/ 1157111 h 1652411"/>
                <a:gd name="connsiteX32" fmla="*/ 1652183 w 1667705"/>
                <a:gd name="connsiteY32" fmla="*/ 903111 h 1652411"/>
                <a:gd name="connsiteX33" fmla="*/ 1575983 w 1667705"/>
                <a:gd name="connsiteY33" fmla="*/ 674511 h 1652411"/>
                <a:gd name="connsiteX34" fmla="*/ 1381249 w 1667705"/>
                <a:gd name="connsiteY34" fmla="*/ 750711 h 1652411"/>
                <a:gd name="connsiteX35" fmla="*/ 1245783 w 1667705"/>
                <a:gd name="connsiteY35" fmla="*/ 759177 h 1652411"/>
                <a:gd name="connsiteX36" fmla="*/ 1355849 w 1667705"/>
                <a:gd name="connsiteY36" fmla="*/ 674511 h 1652411"/>
                <a:gd name="connsiteX37" fmla="*/ 1423583 w 1667705"/>
                <a:gd name="connsiteY37" fmla="*/ 708377 h 1652411"/>
                <a:gd name="connsiteX38" fmla="*/ 1525183 w 1667705"/>
                <a:gd name="connsiteY38" fmla="*/ 623711 h 1652411"/>
                <a:gd name="connsiteX39" fmla="*/ 1406649 w 1667705"/>
                <a:gd name="connsiteY39" fmla="*/ 471311 h 1652411"/>
                <a:gd name="connsiteX40" fmla="*/ 1313516 w 1667705"/>
                <a:gd name="connsiteY40" fmla="*/ 530577 h 1652411"/>
                <a:gd name="connsiteX41" fmla="*/ 1338916 w 1667705"/>
                <a:gd name="connsiteY41" fmla="*/ 598311 h 1652411"/>
                <a:gd name="connsiteX42" fmla="*/ 1178049 w 1667705"/>
                <a:gd name="connsiteY42" fmla="*/ 640644 h 1652411"/>
                <a:gd name="connsiteX43" fmla="*/ 1135716 w 1667705"/>
                <a:gd name="connsiteY43" fmla="*/ 581377 h 1652411"/>
                <a:gd name="connsiteX44" fmla="*/ 1288116 w 1667705"/>
                <a:gd name="connsiteY44" fmla="*/ 539044 h 1652411"/>
                <a:gd name="connsiteX45" fmla="*/ 1398183 w 1667705"/>
                <a:gd name="connsiteY45" fmla="*/ 445911 h 1652411"/>
                <a:gd name="connsiteX46" fmla="*/ 1423583 w 1667705"/>
                <a:gd name="connsiteY46" fmla="*/ 318911 h 1652411"/>
                <a:gd name="connsiteX47" fmla="*/ 1305049 w 1667705"/>
                <a:gd name="connsiteY47" fmla="*/ 318911 h 1652411"/>
                <a:gd name="connsiteX48" fmla="*/ 1305049 w 1667705"/>
                <a:gd name="connsiteY48" fmla="*/ 395111 h 1652411"/>
                <a:gd name="connsiteX49" fmla="*/ 1152649 w 1667705"/>
                <a:gd name="connsiteY49" fmla="*/ 454377 h 1652411"/>
                <a:gd name="connsiteX50" fmla="*/ 1254249 w 1667705"/>
                <a:gd name="connsiteY50" fmla="*/ 378177 h 1652411"/>
                <a:gd name="connsiteX51" fmla="*/ 1313516 w 1667705"/>
                <a:gd name="connsiteY51" fmla="*/ 327377 h 1652411"/>
                <a:gd name="connsiteX52" fmla="*/ 1220383 w 1667705"/>
                <a:gd name="connsiteY52" fmla="*/ 259644 h 1652411"/>
                <a:gd name="connsiteX53" fmla="*/ 1152649 w 1667705"/>
                <a:gd name="connsiteY53" fmla="*/ 217311 h 1652411"/>
                <a:gd name="connsiteX54" fmla="*/ 1076449 w 1667705"/>
                <a:gd name="connsiteY54" fmla="*/ 369711 h 1652411"/>
                <a:gd name="connsiteX55" fmla="*/ 1059516 w 1667705"/>
                <a:gd name="connsiteY55" fmla="*/ 428977 h 1652411"/>
                <a:gd name="connsiteX56" fmla="*/ 966383 w 1667705"/>
                <a:gd name="connsiteY56" fmla="*/ 522111 h 1652411"/>
                <a:gd name="connsiteX57" fmla="*/ 1000249 w 1667705"/>
                <a:gd name="connsiteY57" fmla="*/ 420511 h 1652411"/>
                <a:gd name="connsiteX58" fmla="*/ 1017183 w 1667705"/>
                <a:gd name="connsiteY58" fmla="*/ 361244 h 1652411"/>
                <a:gd name="connsiteX59" fmla="*/ 1025649 w 1667705"/>
                <a:gd name="connsiteY59" fmla="*/ 268111 h 1652411"/>
                <a:gd name="connsiteX60" fmla="*/ 974849 w 1667705"/>
                <a:gd name="connsiteY60" fmla="*/ 200377 h 1652411"/>
                <a:gd name="connsiteX61" fmla="*/ 864783 w 1667705"/>
                <a:gd name="connsiteY61" fmla="*/ 234244 h 1652411"/>
                <a:gd name="connsiteX62" fmla="*/ 822449 w 1667705"/>
                <a:gd name="connsiteY62" fmla="*/ 293511 h 1652411"/>
                <a:gd name="connsiteX63" fmla="*/ 839383 w 1667705"/>
                <a:gd name="connsiteY63" fmla="*/ 395111 h 1652411"/>
                <a:gd name="connsiteX64" fmla="*/ 788583 w 1667705"/>
                <a:gd name="connsiteY64" fmla="*/ 437444 h 1652411"/>
                <a:gd name="connsiteX65" fmla="*/ 805516 w 1667705"/>
                <a:gd name="connsiteY65" fmla="*/ 361244 h 1652411"/>
                <a:gd name="connsiteX66" fmla="*/ 813983 w 1667705"/>
                <a:gd name="connsiteY66" fmla="*/ 276577 h 1652411"/>
                <a:gd name="connsiteX67" fmla="*/ 763183 w 1667705"/>
                <a:gd name="connsiteY67" fmla="*/ 276577 h 1652411"/>
                <a:gd name="connsiteX68" fmla="*/ 712383 w 1667705"/>
                <a:gd name="connsiteY68" fmla="*/ 378177 h 1652411"/>
                <a:gd name="connsiteX69" fmla="*/ 729316 w 1667705"/>
                <a:gd name="connsiteY69" fmla="*/ 234244 h 1652411"/>
                <a:gd name="connsiteX70" fmla="*/ 813983 w 1667705"/>
                <a:gd name="connsiteY70" fmla="*/ 191911 h 1652411"/>
                <a:gd name="connsiteX71" fmla="*/ 805516 w 1667705"/>
                <a:gd name="connsiteY71" fmla="*/ 31044 h 1652411"/>
                <a:gd name="connsiteX72" fmla="*/ 678516 w 1667705"/>
                <a:gd name="connsiteY72" fmla="*/ 22577 h 1652411"/>
                <a:gd name="connsiteX73" fmla="*/ 619249 w 1667705"/>
                <a:gd name="connsiteY73" fmla="*/ 31044 h 1652411"/>
                <a:gd name="connsiteX74" fmla="*/ 568449 w 1667705"/>
                <a:gd name="connsiteY74" fmla="*/ 141111 h 1652411"/>
                <a:gd name="connsiteX75" fmla="*/ 610783 w 1667705"/>
                <a:gd name="connsiteY75" fmla="*/ 234244 h 1652411"/>
                <a:gd name="connsiteX76" fmla="*/ 543049 w 1667705"/>
                <a:gd name="connsiteY76" fmla="*/ 403577 h 1652411"/>
                <a:gd name="connsiteX77" fmla="*/ 534583 w 1667705"/>
                <a:gd name="connsiteY77" fmla="*/ 208844 h 1652411"/>
                <a:gd name="connsiteX78" fmla="*/ 559983 w 1667705"/>
                <a:gd name="connsiteY78" fmla="*/ 166511 h 1652411"/>
                <a:gd name="connsiteX79" fmla="*/ 509183 w 1667705"/>
                <a:gd name="connsiteY79" fmla="*/ 14111 h 1652411"/>
                <a:gd name="connsiteX80" fmla="*/ 297516 w 1667705"/>
                <a:gd name="connsiteY80" fmla="*/ 81844 h 1652411"/>
                <a:gd name="connsiteX81" fmla="*/ 297516 w 1667705"/>
                <a:gd name="connsiteY81" fmla="*/ 208844 h 1652411"/>
                <a:gd name="connsiteX0" fmla="*/ 346151 w 1667705"/>
                <a:gd name="connsiteY0" fmla="*/ 271638 h 1652411"/>
                <a:gd name="connsiteX1" fmla="*/ 346906 w 1667705"/>
                <a:gd name="connsiteY1" fmla="*/ 265994 h 1652411"/>
                <a:gd name="connsiteX2" fmla="*/ 272117 w 1667705"/>
                <a:gd name="connsiteY2" fmla="*/ 208844 h 1652411"/>
                <a:gd name="connsiteX3" fmla="*/ 218446 w 1667705"/>
                <a:gd name="connsiteY3" fmla="*/ 167922 h 1652411"/>
                <a:gd name="connsiteX4" fmla="*/ 82372 w 1667705"/>
                <a:gd name="connsiteY4" fmla="*/ 167922 h 1652411"/>
                <a:gd name="connsiteX5" fmla="*/ 5417 w 1667705"/>
                <a:gd name="connsiteY5" fmla="*/ 335844 h 1652411"/>
                <a:gd name="connsiteX6" fmla="*/ 49867 w 1667705"/>
                <a:gd name="connsiteY6" fmla="*/ 424744 h 1652411"/>
                <a:gd name="connsiteX7" fmla="*/ 176867 w 1667705"/>
                <a:gd name="connsiteY7" fmla="*/ 469194 h 1652411"/>
                <a:gd name="connsiteX8" fmla="*/ 170516 w 1667705"/>
                <a:gd name="connsiteY8" fmla="*/ 551744 h 1652411"/>
                <a:gd name="connsiteX9" fmla="*/ 170517 w 1667705"/>
                <a:gd name="connsiteY9" fmla="*/ 545394 h 1652411"/>
                <a:gd name="connsiteX10" fmla="*/ 87966 w 1667705"/>
                <a:gd name="connsiteY10" fmla="*/ 526344 h 1652411"/>
                <a:gd name="connsiteX11" fmla="*/ 26583 w 1667705"/>
                <a:gd name="connsiteY11" fmla="*/ 522111 h 1652411"/>
                <a:gd name="connsiteX12" fmla="*/ 102782 w 1667705"/>
                <a:gd name="connsiteY12" fmla="*/ 725311 h 1652411"/>
                <a:gd name="connsiteX13" fmla="*/ 289049 w 1667705"/>
                <a:gd name="connsiteY13" fmla="*/ 742244 h 1652411"/>
                <a:gd name="connsiteX14" fmla="*/ 492249 w 1667705"/>
                <a:gd name="connsiteY14" fmla="*/ 708377 h 1652411"/>
                <a:gd name="connsiteX15" fmla="*/ 627716 w 1667705"/>
                <a:gd name="connsiteY15" fmla="*/ 903111 h 1652411"/>
                <a:gd name="connsiteX16" fmla="*/ 585383 w 1667705"/>
                <a:gd name="connsiteY16" fmla="*/ 962377 h 1652411"/>
                <a:gd name="connsiteX17" fmla="*/ 509183 w 1667705"/>
                <a:gd name="connsiteY17" fmla="*/ 877711 h 1652411"/>
                <a:gd name="connsiteX18" fmla="*/ 356783 w 1667705"/>
                <a:gd name="connsiteY18" fmla="*/ 886177 h 1652411"/>
                <a:gd name="connsiteX19" fmla="*/ 238249 w 1667705"/>
                <a:gd name="connsiteY19" fmla="*/ 1030111 h 1652411"/>
                <a:gd name="connsiteX20" fmla="*/ 212849 w 1667705"/>
                <a:gd name="connsiteY20" fmla="*/ 1148644 h 1652411"/>
                <a:gd name="connsiteX21" fmla="*/ 314449 w 1667705"/>
                <a:gd name="connsiteY21" fmla="*/ 1309511 h 1652411"/>
                <a:gd name="connsiteX22" fmla="*/ 331383 w 1667705"/>
                <a:gd name="connsiteY22" fmla="*/ 1504244 h 1652411"/>
                <a:gd name="connsiteX23" fmla="*/ 483783 w 1667705"/>
                <a:gd name="connsiteY23" fmla="*/ 1631244 h 1652411"/>
                <a:gd name="connsiteX24" fmla="*/ 644649 w 1667705"/>
                <a:gd name="connsiteY24" fmla="*/ 1614311 h 1652411"/>
                <a:gd name="connsiteX25" fmla="*/ 881716 w 1667705"/>
                <a:gd name="connsiteY25" fmla="*/ 1402644 h 1652411"/>
                <a:gd name="connsiteX26" fmla="*/ 932516 w 1667705"/>
                <a:gd name="connsiteY26" fmla="*/ 1190977 h 1652411"/>
                <a:gd name="connsiteX27" fmla="*/ 924049 w 1667705"/>
                <a:gd name="connsiteY27" fmla="*/ 1114777 h 1652411"/>
                <a:gd name="connsiteX28" fmla="*/ 1042583 w 1667705"/>
                <a:gd name="connsiteY28" fmla="*/ 1199444 h 1652411"/>
                <a:gd name="connsiteX29" fmla="*/ 1152649 w 1667705"/>
                <a:gd name="connsiteY29" fmla="*/ 1233311 h 1652411"/>
                <a:gd name="connsiteX30" fmla="*/ 1279649 w 1667705"/>
                <a:gd name="connsiteY30" fmla="*/ 1284111 h 1652411"/>
                <a:gd name="connsiteX31" fmla="*/ 1482849 w 1667705"/>
                <a:gd name="connsiteY31" fmla="*/ 1157111 h 1652411"/>
                <a:gd name="connsiteX32" fmla="*/ 1652183 w 1667705"/>
                <a:gd name="connsiteY32" fmla="*/ 903111 h 1652411"/>
                <a:gd name="connsiteX33" fmla="*/ 1575983 w 1667705"/>
                <a:gd name="connsiteY33" fmla="*/ 674511 h 1652411"/>
                <a:gd name="connsiteX34" fmla="*/ 1381249 w 1667705"/>
                <a:gd name="connsiteY34" fmla="*/ 750711 h 1652411"/>
                <a:gd name="connsiteX35" fmla="*/ 1245783 w 1667705"/>
                <a:gd name="connsiteY35" fmla="*/ 759177 h 1652411"/>
                <a:gd name="connsiteX36" fmla="*/ 1355849 w 1667705"/>
                <a:gd name="connsiteY36" fmla="*/ 674511 h 1652411"/>
                <a:gd name="connsiteX37" fmla="*/ 1423583 w 1667705"/>
                <a:gd name="connsiteY37" fmla="*/ 708377 h 1652411"/>
                <a:gd name="connsiteX38" fmla="*/ 1525183 w 1667705"/>
                <a:gd name="connsiteY38" fmla="*/ 623711 h 1652411"/>
                <a:gd name="connsiteX39" fmla="*/ 1406649 w 1667705"/>
                <a:gd name="connsiteY39" fmla="*/ 471311 h 1652411"/>
                <a:gd name="connsiteX40" fmla="*/ 1313516 w 1667705"/>
                <a:gd name="connsiteY40" fmla="*/ 530577 h 1652411"/>
                <a:gd name="connsiteX41" fmla="*/ 1338916 w 1667705"/>
                <a:gd name="connsiteY41" fmla="*/ 598311 h 1652411"/>
                <a:gd name="connsiteX42" fmla="*/ 1178049 w 1667705"/>
                <a:gd name="connsiteY42" fmla="*/ 640644 h 1652411"/>
                <a:gd name="connsiteX43" fmla="*/ 1135716 w 1667705"/>
                <a:gd name="connsiteY43" fmla="*/ 581377 h 1652411"/>
                <a:gd name="connsiteX44" fmla="*/ 1288116 w 1667705"/>
                <a:gd name="connsiteY44" fmla="*/ 539044 h 1652411"/>
                <a:gd name="connsiteX45" fmla="*/ 1398183 w 1667705"/>
                <a:gd name="connsiteY45" fmla="*/ 445911 h 1652411"/>
                <a:gd name="connsiteX46" fmla="*/ 1423583 w 1667705"/>
                <a:gd name="connsiteY46" fmla="*/ 318911 h 1652411"/>
                <a:gd name="connsiteX47" fmla="*/ 1305049 w 1667705"/>
                <a:gd name="connsiteY47" fmla="*/ 318911 h 1652411"/>
                <a:gd name="connsiteX48" fmla="*/ 1305049 w 1667705"/>
                <a:gd name="connsiteY48" fmla="*/ 395111 h 1652411"/>
                <a:gd name="connsiteX49" fmla="*/ 1152649 w 1667705"/>
                <a:gd name="connsiteY49" fmla="*/ 454377 h 1652411"/>
                <a:gd name="connsiteX50" fmla="*/ 1254249 w 1667705"/>
                <a:gd name="connsiteY50" fmla="*/ 378177 h 1652411"/>
                <a:gd name="connsiteX51" fmla="*/ 1313516 w 1667705"/>
                <a:gd name="connsiteY51" fmla="*/ 327377 h 1652411"/>
                <a:gd name="connsiteX52" fmla="*/ 1220383 w 1667705"/>
                <a:gd name="connsiteY52" fmla="*/ 259644 h 1652411"/>
                <a:gd name="connsiteX53" fmla="*/ 1152649 w 1667705"/>
                <a:gd name="connsiteY53" fmla="*/ 217311 h 1652411"/>
                <a:gd name="connsiteX54" fmla="*/ 1076449 w 1667705"/>
                <a:gd name="connsiteY54" fmla="*/ 369711 h 1652411"/>
                <a:gd name="connsiteX55" fmla="*/ 1059516 w 1667705"/>
                <a:gd name="connsiteY55" fmla="*/ 428977 h 1652411"/>
                <a:gd name="connsiteX56" fmla="*/ 966383 w 1667705"/>
                <a:gd name="connsiteY56" fmla="*/ 522111 h 1652411"/>
                <a:gd name="connsiteX57" fmla="*/ 1000249 w 1667705"/>
                <a:gd name="connsiteY57" fmla="*/ 420511 h 1652411"/>
                <a:gd name="connsiteX58" fmla="*/ 1017183 w 1667705"/>
                <a:gd name="connsiteY58" fmla="*/ 361244 h 1652411"/>
                <a:gd name="connsiteX59" fmla="*/ 1025649 w 1667705"/>
                <a:gd name="connsiteY59" fmla="*/ 268111 h 1652411"/>
                <a:gd name="connsiteX60" fmla="*/ 974849 w 1667705"/>
                <a:gd name="connsiteY60" fmla="*/ 200377 h 1652411"/>
                <a:gd name="connsiteX61" fmla="*/ 864783 w 1667705"/>
                <a:gd name="connsiteY61" fmla="*/ 234244 h 1652411"/>
                <a:gd name="connsiteX62" fmla="*/ 822449 w 1667705"/>
                <a:gd name="connsiteY62" fmla="*/ 293511 h 1652411"/>
                <a:gd name="connsiteX63" fmla="*/ 839383 w 1667705"/>
                <a:gd name="connsiteY63" fmla="*/ 395111 h 1652411"/>
                <a:gd name="connsiteX64" fmla="*/ 788583 w 1667705"/>
                <a:gd name="connsiteY64" fmla="*/ 437444 h 1652411"/>
                <a:gd name="connsiteX65" fmla="*/ 805516 w 1667705"/>
                <a:gd name="connsiteY65" fmla="*/ 361244 h 1652411"/>
                <a:gd name="connsiteX66" fmla="*/ 813983 w 1667705"/>
                <a:gd name="connsiteY66" fmla="*/ 276577 h 1652411"/>
                <a:gd name="connsiteX67" fmla="*/ 763183 w 1667705"/>
                <a:gd name="connsiteY67" fmla="*/ 276577 h 1652411"/>
                <a:gd name="connsiteX68" fmla="*/ 712383 w 1667705"/>
                <a:gd name="connsiteY68" fmla="*/ 378177 h 1652411"/>
                <a:gd name="connsiteX69" fmla="*/ 729316 w 1667705"/>
                <a:gd name="connsiteY69" fmla="*/ 234244 h 1652411"/>
                <a:gd name="connsiteX70" fmla="*/ 813983 w 1667705"/>
                <a:gd name="connsiteY70" fmla="*/ 191911 h 1652411"/>
                <a:gd name="connsiteX71" fmla="*/ 805516 w 1667705"/>
                <a:gd name="connsiteY71" fmla="*/ 31044 h 1652411"/>
                <a:gd name="connsiteX72" fmla="*/ 678516 w 1667705"/>
                <a:gd name="connsiteY72" fmla="*/ 22577 h 1652411"/>
                <a:gd name="connsiteX73" fmla="*/ 619249 w 1667705"/>
                <a:gd name="connsiteY73" fmla="*/ 31044 h 1652411"/>
                <a:gd name="connsiteX74" fmla="*/ 568449 w 1667705"/>
                <a:gd name="connsiteY74" fmla="*/ 141111 h 1652411"/>
                <a:gd name="connsiteX75" fmla="*/ 610783 w 1667705"/>
                <a:gd name="connsiteY75" fmla="*/ 234244 h 1652411"/>
                <a:gd name="connsiteX76" fmla="*/ 543049 w 1667705"/>
                <a:gd name="connsiteY76" fmla="*/ 403577 h 1652411"/>
                <a:gd name="connsiteX77" fmla="*/ 534583 w 1667705"/>
                <a:gd name="connsiteY77" fmla="*/ 208844 h 1652411"/>
                <a:gd name="connsiteX78" fmla="*/ 559983 w 1667705"/>
                <a:gd name="connsiteY78" fmla="*/ 166511 h 1652411"/>
                <a:gd name="connsiteX79" fmla="*/ 509183 w 1667705"/>
                <a:gd name="connsiteY79" fmla="*/ 14111 h 1652411"/>
                <a:gd name="connsiteX80" fmla="*/ 297516 w 1667705"/>
                <a:gd name="connsiteY80" fmla="*/ 81844 h 1652411"/>
                <a:gd name="connsiteX81" fmla="*/ 297516 w 1667705"/>
                <a:gd name="connsiteY81" fmla="*/ 316794 h 1652411"/>
                <a:gd name="connsiteX0" fmla="*/ 346151 w 1667705"/>
                <a:gd name="connsiteY0" fmla="*/ 271638 h 1652411"/>
                <a:gd name="connsiteX1" fmla="*/ 346906 w 1667705"/>
                <a:gd name="connsiteY1" fmla="*/ 265994 h 1652411"/>
                <a:gd name="connsiteX2" fmla="*/ 272117 w 1667705"/>
                <a:gd name="connsiteY2" fmla="*/ 208844 h 1652411"/>
                <a:gd name="connsiteX3" fmla="*/ 218446 w 1667705"/>
                <a:gd name="connsiteY3" fmla="*/ 167922 h 1652411"/>
                <a:gd name="connsiteX4" fmla="*/ 82372 w 1667705"/>
                <a:gd name="connsiteY4" fmla="*/ 167922 h 1652411"/>
                <a:gd name="connsiteX5" fmla="*/ 5417 w 1667705"/>
                <a:gd name="connsiteY5" fmla="*/ 335844 h 1652411"/>
                <a:gd name="connsiteX6" fmla="*/ 49867 w 1667705"/>
                <a:gd name="connsiteY6" fmla="*/ 424744 h 1652411"/>
                <a:gd name="connsiteX7" fmla="*/ 176867 w 1667705"/>
                <a:gd name="connsiteY7" fmla="*/ 469194 h 1652411"/>
                <a:gd name="connsiteX8" fmla="*/ 170516 w 1667705"/>
                <a:gd name="connsiteY8" fmla="*/ 551744 h 1652411"/>
                <a:gd name="connsiteX9" fmla="*/ 170517 w 1667705"/>
                <a:gd name="connsiteY9" fmla="*/ 545394 h 1652411"/>
                <a:gd name="connsiteX10" fmla="*/ 87966 w 1667705"/>
                <a:gd name="connsiteY10" fmla="*/ 526344 h 1652411"/>
                <a:gd name="connsiteX11" fmla="*/ 26583 w 1667705"/>
                <a:gd name="connsiteY11" fmla="*/ 522111 h 1652411"/>
                <a:gd name="connsiteX12" fmla="*/ 102782 w 1667705"/>
                <a:gd name="connsiteY12" fmla="*/ 725311 h 1652411"/>
                <a:gd name="connsiteX13" fmla="*/ 289049 w 1667705"/>
                <a:gd name="connsiteY13" fmla="*/ 742244 h 1652411"/>
                <a:gd name="connsiteX14" fmla="*/ 492249 w 1667705"/>
                <a:gd name="connsiteY14" fmla="*/ 708377 h 1652411"/>
                <a:gd name="connsiteX15" fmla="*/ 627716 w 1667705"/>
                <a:gd name="connsiteY15" fmla="*/ 903111 h 1652411"/>
                <a:gd name="connsiteX16" fmla="*/ 585383 w 1667705"/>
                <a:gd name="connsiteY16" fmla="*/ 962377 h 1652411"/>
                <a:gd name="connsiteX17" fmla="*/ 509183 w 1667705"/>
                <a:gd name="connsiteY17" fmla="*/ 877711 h 1652411"/>
                <a:gd name="connsiteX18" fmla="*/ 356783 w 1667705"/>
                <a:gd name="connsiteY18" fmla="*/ 886177 h 1652411"/>
                <a:gd name="connsiteX19" fmla="*/ 238249 w 1667705"/>
                <a:gd name="connsiteY19" fmla="*/ 1030111 h 1652411"/>
                <a:gd name="connsiteX20" fmla="*/ 212849 w 1667705"/>
                <a:gd name="connsiteY20" fmla="*/ 1148644 h 1652411"/>
                <a:gd name="connsiteX21" fmla="*/ 314449 w 1667705"/>
                <a:gd name="connsiteY21" fmla="*/ 1309511 h 1652411"/>
                <a:gd name="connsiteX22" fmla="*/ 331383 w 1667705"/>
                <a:gd name="connsiteY22" fmla="*/ 1504244 h 1652411"/>
                <a:gd name="connsiteX23" fmla="*/ 483783 w 1667705"/>
                <a:gd name="connsiteY23" fmla="*/ 1631244 h 1652411"/>
                <a:gd name="connsiteX24" fmla="*/ 644649 w 1667705"/>
                <a:gd name="connsiteY24" fmla="*/ 1614311 h 1652411"/>
                <a:gd name="connsiteX25" fmla="*/ 881716 w 1667705"/>
                <a:gd name="connsiteY25" fmla="*/ 1402644 h 1652411"/>
                <a:gd name="connsiteX26" fmla="*/ 932516 w 1667705"/>
                <a:gd name="connsiteY26" fmla="*/ 1190977 h 1652411"/>
                <a:gd name="connsiteX27" fmla="*/ 924049 w 1667705"/>
                <a:gd name="connsiteY27" fmla="*/ 1114777 h 1652411"/>
                <a:gd name="connsiteX28" fmla="*/ 1042583 w 1667705"/>
                <a:gd name="connsiteY28" fmla="*/ 1199444 h 1652411"/>
                <a:gd name="connsiteX29" fmla="*/ 1152649 w 1667705"/>
                <a:gd name="connsiteY29" fmla="*/ 1233311 h 1652411"/>
                <a:gd name="connsiteX30" fmla="*/ 1279649 w 1667705"/>
                <a:gd name="connsiteY30" fmla="*/ 1284111 h 1652411"/>
                <a:gd name="connsiteX31" fmla="*/ 1482849 w 1667705"/>
                <a:gd name="connsiteY31" fmla="*/ 1157111 h 1652411"/>
                <a:gd name="connsiteX32" fmla="*/ 1652183 w 1667705"/>
                <a:gd name="connsiteY32" fmla="*/ 903111 h 1652411"/>
                <a:gd name="connsiteX33" fmla="*/ 1575983 w 1667705"/>
                <a:gd name="connsiteY33" fmla="*/ 674511 h 1652411"/>
                <a:gd name="connsiteX34" fmla="*/ 1381249 w 1667705"/>
                <a:gd name="connsiteY34" fmla="*/ 750711 h 1652411"/>
                <a:gd name="connsiteX35" fmla="*/ 1245783 w 1667705"/>
                <a:gd name="connsiteY35" fmla="*/ 759177 h 1652411"/>
                <a:gd name="connsiteX36" fmla="*/ 1355849 w 1667705"/>
                <a:gd name="connsiteY36" fmla="*/ 674511 h 1652411"/>
                <a:gd name="connsiteX37" fmla="*/ 1423583 w 1667705"/>
                <a:gd name="connsiteY37" fmla="*/ 708377 h 1652411"/>
                <a:gd name="connsiteX38" fmla="*/ 1525183 w 1667705"/>
                <a:gd name="connsiteY38" fmla="*/ 623711 h 1652411"/>
                <a:gd name="connsiteX39" fmla="*/ 1406649 w 1667705"/>
                <a:gd name="connsiteY39" fmla="*/ 471311 h 1652411"/>
                <a:gd name="connsiteX40" fmla="*/ 1313516 w 1667705"/>
                <a:gd name="connsiteY40" fmla="*/ 530577 h 1652411"/>
                <a:gd name="connsiteX41" fmla="*/ 1338916 w 1667705"/>
                <a:gd name="connsiteY41" fmla="*/ 598311 h 1652411"/>
                <a:gd name="connsiteX42" fmla="*/ 1178049 w 1667705"/>
                <a:gd name="connsiteY42" fmla="*/ 640644 h 1652411"/>
                <a:gd name="connsiteX43" fmla="*/ 1135716 w 1667705"/>
                <a:gd name="connsiteY43" fmla="*/ 581377 h 1652411"/>
                <a:gd name="connsiteX44" fmla="*/ 1288116 w 1667705"/>
                <a:gd name="connsiteY44" fmla="*/ 539044 h 1652411"/>
                <a:gd name="connsiteX45" fmla="*/ 1398183 w 1667705"/>
                <a:gd name="connsiteY45" fmla="*/ 445911 h 1652411"/>
                <a:gd name="connsiteX46" fmla="*/ 1423583 w 1667705"/>
                <a:gd name="connsiteY46" fmla="*/ 318911 h 1652411"/>
                <a:gd name="connsiteX47" fmla="*/ 1305049 w 1667705"/>
                <a:gd name="connsiteY47" fmla="*/ 318911 h 1652411"/>
                <a:gd name="connsiteX48" fmla="*/ 1305049 w 1667705"/>
                <a:gd name="connsiteY48" fmla="*/ 395111 h 1652411"/>
                <a:gd name="connsiteX49" fmla="*/ 1152649 w 1667705"/>
                <a:gd name="connsiteY49" fmla="*/ 454377 h 1652411"/>
                <a:gd name="connsiteX50" fmla="*/ 1254249 w 1667705"/>
                <a:gd name="connsiteY50" fmla="*/ 378177 h 1652411"/>
                <a:gd name="connsiteX51" fmla="*/ 1313516 w 1667705"/>
                <a:gd name="connsiteY51" fmla="*/ 327377 h 1652411"/>
                <a:gd name="connsiteX52" fmla="*/ 1220383 w 1667705"/>
                <a:gd name="connsiteY52" fmla="*/ 259644 h 1652411"/>
                <a:gd name="connsiteX53" fmla="*/ 1152649 w 1667705"/>
                <a:gd name="connsiteY53" fmla="*/ 217311 h 1652411"/>
                <a:gd name="connsiteX54" fmla="*/ 1076449 w 1667705"/>
                <a:gd name="connsiteY54" fmla="*/ 369711 h 1652411"/>
                <a:gd name="connsiteX55" fmla="*/ 1059516 w 1667705"/>
                <a:gd name="connsiteY55" fmla="*/ 428977 h 1652411"/>
                <a:gd name="connsiteX56" fmla="*/ 966383 w 1667705"/>
                <a:gd name="connsiteY56" fmla="*/ 522111 h 1652411"/>
                <a:gd name="connsiteX57" fmla="*/ 1000249 w 1667705"/>
                <a:gd name="connsiteY57" fmla="*/ 420511 h 1652411"/>
                <a:gd name="connsiteX58" fmla="*/ 1017183 w 1667705"/>
                <a:gd name="connsiteY58" fmla="*/ 361244 h 1652411"/>
                <a:gd name="connsiteX59" fmla="*/ 1025649 w 1667705"/>
                <a:gd name="connsiteY59" fmla="*/ 268111 h 1652411"/>
                <a:gd name="connsiteX60" fmla="*/ 974849 w 1667705"/>
                <a:gd name="connsiteY60" fmla="*/ 200377 h 1652411"/>
                <a:gd name="connsiteX61" fmla="*/ 864783 w 1667705"/>
                <a:gd name="connsiteY61" fmla="*/ 234244 h 1652411"/>
                <a:gd name="connsiteX62" fmla="*/ 822449 w 1667705"/>
                <a:gd name="connsiteY62" fmla="*/ 293511 h 1652411"/>
                <a:gd name="connsiteX63" fmla="*/ 839383 w 1667705"/>
                <a:gd name="connsiteY63" fmla="*/ 395111 h 1652411"/>
                <a:gd name="connsiteX64" fmla="*/ 788583 w 1667705"/>
                <a:gd name="connsiteY64" fmla="*/ 437444 h 1652411"/>
                <a:gd name="connsiteX65" fmla="*/ 805516 w 1667705"/>
                <a:gd name="connsiteY65" fmla="*/ 361244 h 1652411"/>
                <a:gd name="connsiteX66" fmla="*/ 813983 w 1667705"/>
                <a:gd name="connsiteY66" fmla="*/ 276577 h 1652411"/>
                <a:gd name="connsiteX67" fmla="*/ 763183 w 1667705"/>
                <a:gd name="connsiteY67" fmla="*/ 276577 h 1652411"/>
                <a:gd name="connsiteX68" fmla="*/ 712383 w 1667705"/>
                <a:gd name="connsiteY68" fmla="*/ 378177 h 1652411"/>
                <a:gd name="connsiteX69" fmla="*/ 729316 w 1667705"/>
                <a:gd name="connsiteY69" fmla="*/ 234244 h 1652411"/>
                <a:gd name="connsiteX70" fmla="*/ 813983 w 1667705"/>
                <a:gd name="connsiteY70" fmla="*/ 191911 h 1652411"/>
                <a:gd name="connsiteX71" fmla="*/ 805516 w 1667705"/>
                <a:gd name="connsiteY71" fmla="*/ 31044 h 1652411"/>
                <a:gd name="connsiteX72" fmla="*/ 678516 w 1667705"/>
                <a:gd name="connsiteY72" fmla="*/ 22577 h 1652411"/>
                <a:gd name="connsiteX73" fmla="*/ 619249 w 1667705"/>
                <a:gd name="connsiteY73" fmla="*/ 31044 h 1652411"/>
                <a:gd name="connsiteX74" fmla="*/ 568449 w 1667705"/>
                <a:gd name="connsiteY74" fmla="*/ 141111 h 1652411"/>
                <a:gd name="connsiteX75" fmla="*/ 610783 w 1667705"/>
                <a:gd name="connsiteY75" fmla="*/ 234244 h 1652411"/>
                <a:gd name="connsiteX76" fmla="*/ 543049 w 1667705"/>
                <a:gd name="connsiteY76" fmla="*/ 403577 h 1652411"/>
                <a:gd name="connsiteX77" fmla="*/ 534583 w 1667705"/>
                <a:gd name="connsiteY77" fmla="*/ 208844 h 1652411"/>
                <a:gd name="connsiteX78" fmla="*/ 559983 w 1667705"/>
                <a:gd name="connsiteY78" fmla="*/ 166511 h 1652411"/>
                <a:gd name="connsiteX79" fmla="*/ 509183 w 1667705"/>
                <a:gd name="connsiteY79" fmla="*/ 14111 h 1652411"/>
                <a:gd name="connsiteX80" fmla="*/ 297516 w 1667705"/>
                <a:gd name="connsiteY80" fmla="*/ 81844 h 1652411"/>
                <a:gd name="connsiteX81" fmla="*/ 297516 w 1667705"/>
                <a:gd name="connsiteY81" fmla="*/ 316794 h 1652411"/>
                <a:gd name="connsiteX0" fmla="*/ 346151 w 1667705"/>
                <a:gd name="connsiteY0" fmla="*/ 271638 h 1652411"/>
                <a:gd name="connsiteX1" fmla="*/ 346906 w 1667705"/>
                <a:gd name="connsiteY1" fmla="*/ 265994 h 1652411"/>
                <a:gd name="connsiteX2" fmla="*/ 272117 w 1667705"/>
                <a:gd name="connsiteY2" fmla="*/ 208844 h 1652411"/>
                <a:gd name="connsiteX3" fmla="*/ 218446 w 1667705"/>
                <a:gd name="connsiteY3" fmla="*/ 167922 h 1652411"/>
                <a:gd name="connsiteX4" fmla="*/ 82372 w 1667705"/>
                <a:gd name="connsiteY4" fmla="*/ 167922 h 1652411"/>
                <a:gd name="connsiteX5" fmla="*/ 5417 w 1667705"/>
                <a:gd name="connsiteY5" fmla="*/ 335844 h 1652411"/>
                <a:gd name="connsiteX6" fmla="*/ 49867 w 1667705"/>
                <a:gd name="connsiteY6" fmla="*/ 424744 h 1652411"/>
                <a:gd name="connsiteX7" fmla="*/ 176867 w 1667705"/>
                <a:gd name="connsiteY7" fmla="*/ 469194 h 1652411"/>
                <a:gd name="connsiteX8" fmla="*/ 170516 w 1667705"/>
                <a:gd name="connsiteY8" fmla="*/ 551744 h 1652411"/>
                <a:gd name="connsiteX9" fmla="*/ 170517 w 1667705"/>
                <a:gd name="connsiteY9" fmla="*/ 545394 h 1652411"/>
                <a:gd name="connsiteX10" fmla="*/ 87966 w 1667705"/>
                <a:gd name="connsiteY10" fmla="*/ 526344 h 1652411"/>
                <a:gd name="connsiteX11" fmla="*/ 26583 w 1667705"/>
                <a:gd name="connsiteY11" fmla="*/ 522111 h 1652411"/>
                <a:gd name="connsiteX12" fmla="*/ 102782 w 1667705"/>
                <a:gd name="connsiteY12" fmla="*/ 725311 h 1652411"/>
                <a:gd name="connsiteX13" fmla="*/ 289049 w 1667705"/>
                <a:gd name="connsiteY13" fmla="*/ 742244 h 1652411"/>
                <a:gd name="connsiteX14" fmla="*/ 492249 w 1667705"/>
                <a:gd name="connsiteY14" fmla="*/ 708377 h 1652411"/>
                <a:gd name="connsiteX15" fmla="*/ 627716 w 1667705"/>
                <a:gd name="connsiteY15" fmla="*/ 903111 h 1652411"/>
                <a:gd name="connsiteX16" fmla="*/ 585383 w 1667705"/>
                <a:gd name="connsiteY16" fmla="*/ 962377 h 1652411"/>
                <a:gd name="connsiteX17" fmla="*/ 509183 w 1667705"/>
                <a:gd name="connsiteY17" fmla="*/ 877711 h 1652411"/>
                <a:gd name="connsiteX18" fmla="*/ 356783 w 1667705"/>
                <a:gd name="connsiteY18" fmla="*/ 886177 h 1652411"/>
                <a:gd name="connsiteX19" fmla="*/ 238249 w 1667705"/>
                <a:gd name="connsiteY19" fmla="*/ 1030111 h 1652411"/>
                <a:gd name="connsiteX20" fmla="*/ 212849 w 1667705"/>
                <a:gd name="connsiteY20" fmla="*/ 1148644 h 1652411"/>
                <a:gd name="connsiteX21" fmla="*/ 314449 w 1667705"/>
                <a:gd name="connsiteY21" fmla="*/ 1309511 h 1652411"/>
                <a:gd name="connsiteX22" fmla="*/ 331383 w 1667705"/>
                <a:gd name="connsiteY22" fmla="*/ 1504244 h 1652411"/>
                <a:gd name="connsiteX23" fmla="*/ 483783 w 1667705"/>
                <a:gd name="connsiteY23" fmla="*/ 1631244 h 1652411"/>
                <a:gd name="connsiteX24" fmla="*/ 644649 w 1667705"/>
                <a:gd name="connsiteY24" fmla="*/ 1614311 h 1652411"/>
                <a:gd name="connsiteX25" fmla="*/ 881716 w 1667705"/>
                <a:gd name="connsiteY25" fmla="*/ 1402644 h 1652411"/>
                <a:gd name="connsiteX26" fmla="*/ 932516 w 1667705"/>
                <a:gd name="connsiteY26" fmla="*/ 1190977 h 1652411"/>
                <a:gd name="connsiteX27" fmla="*/ 924049 w 1667705"/>
                <a:gd name="connsiteY27" fmla="*/ 1114777 h 1652411"/>
                <a:gd name="connsiteX28" fmla="*/ 1042583 w 1667705"/>
                <a:gd name="connsiteY28" fmla="*/ 1199444 h 1652411"/>
                <a:gd name="connsiteX29" fmla="*/ 1152649 w 1667705"/>
                <a:gd name="connsiteY29" fmla="*/ 1233311 h 1652411"/>
                <a:gd name="connsiteX30" fmla="*/ 1279649 w 1667705"/>
                <a:gd name="connsiteY30" fmla="*/ 1284111 h 1652411"/>
                <a:gd name="connsiteX31" fmla="*/ 1482849 w 1667705"/>
                <a:gd name="connsiteY31" fmla="*/ 1157111 h 1652411"/>
                <a:gd name="connsiteX32" fmla="*/ 1652183 w 1667705"/>
                <a:gd name="connsiteY32" fmla="*/ 903111 h 1652411"/>
                <a:gd name="connsiteX33" fmla="*/ 1575983 w 1667705"/>
                <a:gd name="connsiteY33" fmla="*/ 674511 h 1652411"/>
                <a:gd name="connsiteX34" fmla="*/ 1381249 w 1667705"/>
                <a:gd name="connsiteY34" fmla="*/ 750711 h 1652411"/>
                <a:gd name="connsiteX35" fmla="*/ 1245783 w 1667705"/>
                <a:gd name="connsiteY35" fmla="*/ 759177 h 1652411"/>
                <a:gd name="connsiteX36" fmla="*/ 1355849 w 1667705"/>
                <a:gd name="connsiteY36" fmla="*/ 674511 h 1652411"/>
                <a:gd name="connsiteX37" fmla="*/ 1423583 w 1667705"/>
                <a:gd name="connsiteY37" fmla="*/ 708377 h 1652411"/>
                <a:gd name="connsiteX38" fmla="*/ 1525183 w 1667705"/>
                <a:gd name="connsiteY38" fmla="*/ 623711 h 1652411"/>
                <a:gd name="connsiteX39" fmla="*/ 1406649 w 1667705"/>
                <a:gd name="connsiteY39" fmla="*/ 471311 h 1652411"/>
                <a:gd name="connsiteX40" fmla="*/ 1313516 w 1667705"/>
                <a:gd name="connsiteY40" fmla="*/ 530577 h 1652411"/>
                <a:gd name="connsiteX41" fmla="*/ 1338916 w 1667705"/>
                <a:gd name="connsiteY41" fmla="*/ 598311 h 1652411"/>
                <a:gd name="connsiteX42" fmla="*/ 1178049 w 1667705"/>
                <a:gd name="connsiteY42" fmla="*/ 640644 h 1652411"/>
                <a:gd name="connsiteX43" fmla="*/ 1135716 w 1667705"/>
                <a:gd name="connsiteY43" fmla="*/ 581377 h 1652411"/>
                <a:gd name="connsiteX44" fmla="*/ 1288116 w 1667705"/>
                <a:gd name="connsiteY44" fmla="*/ 539044 h 1652411"/>
                <a:gd name="connsiteX45" fmla="*/ 1398183 w 1667705"/>
                <a:gd name="connsiteY45" fmla="*/ 445911 h 1652411"/>
                <a:gd name="connsiteX46" fmla="*/ 1423583 w 1667705"/>
                <a:gd name="connsiteY46" fmla="*/ 318911 h 1652411"/>
                <a:gd name="connsiteX47" fmla="*/ 1305049 w 1667705"/>
                <a:gd name="connsiteY47" fmla="*/ 318911 h 1652411"/>
                <a:gd name="connsiteX48" fmla="*/ 1305049 w 1667705"/>
                <a:gd name="connsiteY48" fmla="*/ 395111 h 1652411"/>
                <a:gd name="connsiteX49" fmla="*/ 1152649 w 1667705"/>
                <a:gd name="connsiteY49" fmla="*/ 454377 h 1652411"/>
                <a:gd name="connsiteX50" fmla="*/ 1254249 w 1667705"/>
                <a:gd name="connsiteY50" fmla="*/ 378177 h 1652411"/>
                <a:gd name="connsiteX51" fmla="*/ 1313516 w 1667705"/>
                <a:gd name="connsiteY51" fmla="*/ 327377 h 1652411"/>
                <a:gd name="connsiteX52" fmla="*/ 1220383 w 1667705"/>
                <a:gd name="connsiteY52" fmla="*/ 259644 h 1652411"/>
                <a:gd name="connsiteX53" fmla="*/ 1152649 w 1667705"/>
                <a:gd name="connsiteY53" fmla="*/ 217311 h 1652411"/>
                <a:gd name="connsiteX54" fmla="*/ 1076449 w 1667705"/>
                <a:gd name="connsiteY54" fmla="*/ 369711 h 1652411"/>
                <a:gd name="connsiteX55" fmla="*/ 1059516 w 1667705"/>
                <a:gd name="connsiteY55" fmla="*/ 428977 h 1652411"/>
                <a:gd name="connsiteX56" fmla="*/ 966383 w 1667705"/>
                <a:gd name="connsiteY56" fmla="*/ 522111 h 1652411"/>
                <a:gd name="connsiteX57" fmla="*/ 1000249 w 1667705"/>
                <a:gd name="connsiteY57" fmla="*/ 420511 h 1652411"/>
                <a:gd name="connsiteX58" fmla="*/ 1017183 w 1667705"/>
                <a:gd name="connsiteY58" fmla="*/ 361244 h 1652411"/>
                <a:gd name="connsiteX59" fmla="*/ 1025649 w 1667705"/>
                <a:gd name="connsiteY59" fmla="*/ 268111 h 1652411"/>
                <a:gd name="connsiteX60" fmla="*/ 974849 w 1667705"/>
                <a:gd name="connsiteY60" fmla="*/ 200377 h 1652411"/>
                <a:gd name="connsiteX61" fmla="*/ 864783 w 1667705"/>
                <a:gd name="connsiteY61" fmla="*/ 234244 h 1652411"/>
                <a:gd name="connsiteX62" fmla="*/ 822449 w 1667705"/>
                <a:gd name="connsiteY62" fmla="*/ 293511 h 1652411"/>
                <a:gd name="connsiteX63" fmla="*/ 839383 w 1667705"/>
                <a:gd name="connsiteY63" fmla="*/ 395111 h 1652411"/>
                <a:gd name="connsiteX64" fmla="*/ 788583 w 1667705"/>
                <a:gd name="connsiteY64" fmla="*/ 437444 h 1652411"/>
                <a:gd name="connsiteX65" fmla="*/ 805516 w 1667705"/>
                <a:gd name="connsiteY65" fmla="*/ 361244 h 1652411"/>
                <a:gd name="connsiteX66" fmla="*/ 813983 w 1667705"/>
                <a:gd name="connsiteY66" fmla="*/ 276577 h 1652411"/>
                <a:gd name="connsiteX67" fmla="*/ 763183 w 1667705"/>
                <a:gd name="connsiteY67" fmla="*/ 276577 h 1652411"/>
                <a:gd name="connsiteX68" fmla="*/ 712383 w 1667705"/>
                <a:gd name="connsiteY68" fmla="*/ 378177 h 1652411"/>
                <a:gd name="connsiteX69" fmla="*/ 729316 w 1667705"/>
                <a:gd name="connsiteY69" fmla="*/ 234244 h 1652411"/>
                <a:gd name="connsiteX70" fmla="*/ 813983 w 1667705"/>
                <a:gd name="connsiteY70" fmla="*/ 191911 h 1652411"/>
                <a:gd name="connsiteX71" fmla="*/ 805516 w 1667705"/>
                <a:gd name="connsiteY71" fmla="*/ 31044 h 1652411"/>
                <a:gd name="connsiteX72" fmla="*/ 678516 w 1667705"/>
                <a:gd name="connsiteY72" fmla="*/ 22577 h 1652411"/>
                <a:gd name="connsiteX73" fmla="*/ 619249 w 1667705"/>
                <a:gd name="connsiteY73" fmla="*/ 31044 h 1652411"/>
                <a:gd name="connsiteX74" fmla="*/ 568449 w 1667705"/>
                <a:gd name="connsiteY74" fmla="*/ 141111 h 1652411"/>
                <a:gd name="connsiteX75" fmla="*/ 610783 w 1667705"/>
                <a:gd name="connsiteY75" fmla="*/ 234244 h 1652411"/>
                <a:gd name="connsiteX76" fmla="*/ 543049 w 1667705"/>
                <a:gd name="connsiteY76" fmla="*/ 403577 h 1652411"/>
                <a:gd name="connsiteX77" fmla="*/ 534583 w 1667705"/>
                <a:gd name="connsiteY77" fmla="*/ 208844 h 1652411"/>
                <a:gd name="connsiteX78" fmla="*/ 559983 w 1667705"/>
                <a:gd name="connsiteY78" fmla="*/ 166511 h 1652411"/>
                <a:gd name="connsiteX79" fmla="*/ 509183 w 1667705"/>
                <a:gd name="connsiteY79" fmla="*/ 14111 h 1652411"/>
                <a:gd name="connsiteX80" fmla="*/ 297516 w 1667705"/>
                <a:gd name="connsiteY80" fmla="*/ 81844 h 1652411"/>
                <a:gd name="connsiteX81" fmla="*/ 380066 w 1667705"/>
                <a:gd name="connsiteY81" fmla="*/ 316794 h 1652411"/>
                <a:gd name="connsiteX0" fmla="*/ 346151 w 1667705"/>
                <a:gd name="connsiteY0" fmla="*/ 271638 h 1652411"/>
                <a:gd name="connsiteX1" fmla="*/ 346906 w 1667705"/>
                <a:gd name="connsiteY1" fmla="*/ 265994 h 1652411"/>
                <a:gd name="connsiteX2" fmla="*/ 272117 w 1667705"/>
                <a:gd name="connsiteY2" fmla="*/ 208844 h 1652411"/>
                <a:gd name="connsiteX3" fmla="*/ 218446 w 1667705"/>
                <a:gd name="connsiteY3" fmla="*/ 167922 h 1652411"/>
                <a:gd name="connsiteX4" fmla="*/ 82372 w 1667705"/>
                <a:gd name="connsiteY4" fmla="*/ 167922 h 1652411"/>
                <a:gd name="connsiteX5" fmla="*/ 5417 w 1667705"/>
                <a:gd name="connsiteY5" fmla="*/ 335844 h 1652411"/>
                <a:gd name="connsiteX6" fmla="*/ 49867 w 1667705"/>
                <a:gd name="connsiteY6" fmla="*/ 424744 h 1652411"/>
                <a:gd name="connsiteX7" fmla="*/ 176867 w 1667705"/>
                <a:gd name="connsiteY7" fmla="*/ 469194 h 1652411"/>
                <a:gd name="connsiteX8" fmla="*/ 170516 w 1667705"/>
                <a:gd name="connsiteY8" fmla="*/ 551744 h 1652411"/>
                <a:gd name="connsiteX9" fmla="*/ 170517 w 1667705"/>
                <a:gd name="connsiteY9" fmla="*/ 545394 h 1652411"/>
                <a:gd name="connsiteX10" fmla="*/ 87966 w 1667705"/>
                <a:gd name="connsiteY10" fmla="*/ 526344 h 1652411"/>
                <a:gd name="connsiteX11" fmla="*/ 26583 w 1667705"/>
                <a:gd name="connsiteY11" fmla="*/ 522111 h 1652411"/>
                <a:gd name="connsiteX12" fmla="*/ 102782 w 1667705"/>
                <a:gd name="connsiteY12" fmla="*/ 725311 h 1652411"/>
                <a:gd name="connsiteX13" fmla="*/ 289049 w 1667705"/>
                <a:gd name="connsiteY13" fmla="*/ 742244 h 1652411"/>
                <a:gd name="connsiteX14" fmla="*/ 492249 w 1667705"/>
                <a:gd name="connsiteY14" fmla="*/ 708377 h 1652411"/>
                <a:gd name="connsiteX15" fmla="*/ 627716 w 1667705"/>
                <a:gd name="connsiteY15" fmla="*/ 903111 h 1652411"/>
                <a:gd name="connsiteX16" fmla="*/ 585383 w 1667705"/>
                <a:gd name="connsiteY16" fmla="*/ 962377 h 1652411"/>
                <a:gd name="connsiteX17" fmla="*/ 509183 w 1667705"/>
                <a:gd name="connsiteY17" fmla="*/ 877711 h 1652411"/>
                <a:gd name="connsiteX18" fmla="*/ 356783 w 1667705"/>
                <a:gd name="connsiteY18" fmla="*/ 886177 h 1652411"/>
                <a:gd name="connsiteX19" fmla="*/ 238249 w 1667705"/>
                <a:gd name="connsiteY19" fmla="*/ 1030111 h 1652411"/>
                <a:gd name="connsiteX20" fmla="*/ 212849 w 1667705"/>
                <a:gd name="connsiteY20" fmla="*/ 1148644 h 1652411"/>
                <a:gd name="connsiteX21" fmla="*/ 314449 w 1667705"/>
                <a:gd name="connsiteY21" fmla="*/ 1309511 h 1652411"/>
                <a:gd name="connsiteX22" fmla="*/ 331383 w 1667705"/>
                <a:gd name="connsiteY22" fmla="*/ 1504244 h 1652411"/>
                <a:gd name="connsiteX23" fmla="*/ 483783 w 1667705"/>
                <a:gd name="connsiteY23" fmla="*/ 1631244 h 1652411"/>
                <a:gd name="connsiteX24" fmla="*/ 644649 w 1667705"/>
                <a:gd name="connsiteY24" fmla="*/ 1614311 h 1652411"/>
                <a:gd name="connsiteX25" fmla="*/ 881716 w 1667705"/>
                <a:gd name="connsiteY25" fmla="*/ 1402644 h 1652411"/>
                <a:gd name="connsiteX26" fmla="*/ 932516 w 1667705"/>
                <a:gd name="connsiteY26" fmla="*/ 1190977 h 1652411"/>
                <a:gd name="connsiteX27" fmla="*/ 924049 w 1667705"/>
                <a:gd name="connsiteY27" fmla="*/ 1114777 h 1652411"/>
                <a:gd name="connsiteX28" fmla="*/ 1042583 w 1667705"/>
                <a:gd name="connsiteY28" fmla="*/ 1199444 h 1652411"/>
                <a:gd name="connsiteX29" fmla="*/ 1152649 w 1667705"/>
                <a:gd name="connsiteY29" fmla="*/ 1233311 h 1652411"/>
                <a:gd name="connsiteX30" fmla="*/ 1279649 w 1667705"/>
                <a:gd name="connsiteY30" fmla="*/ 1284111 h 1652411"/>
                <a:gd name="connsiteX31" fmla="*/ 1482849 w 1667705"/>
                <a:gd name="connsiteY31" fmla="*/ 1157111 h 1652411"/>
                <a:gd name="connsiteX32" fmla="*/ 1652183 w 1667705"/>
                <a:gd name="connsiteY32" fmla="*/ 903111 h 1652411"/>
                <a:gd name="connsiteX33" fmla="*/ 1575983 w 1667705"/>
                <a:gd name="connsiteY33" fmla="*/ 674511 h 1652411"/>
                <a:gd name="connsiteX34" fmla="*/ 1381249 w 1667705"/>
                <a:gd name="connsiteY34" fmla="*/ 750711 h 1652411"/>
                <a:gd name="connsiteX35" fmla="*/ 1245783 w 1667705"/>
                <a:gd name="connsiteY35" fmla="*/ 759177 h 1652411"/>
                <a:gd name="connsiteX36" fmla="*/ 1355849 w 1667705"/>
                <a:gd name="connsiteY36" fmla="*/ 674511 h 1652411"/>
                <a:gd name="connsiteX37" fmla="*/ 1423583 w 1667705"/>
                <a:gd name="connsiteY37" fmla="*/ 708377 h 1652411"/>
                <a:gd name="connsiteX38" fmla="*/ 1525183 w 1667705"/>
                <a:gd name="connsiteY38" fmla="*/ 623711 h 1652411"/>
                <a:gd name="connsiteX39" fmla="*/ 1406649 w 1667705"/>
                <a:gd name="connsiteY39" fmla="*/ 471311 h 1652411"/>
                <a:gd name="connsiteX40" fmla="*/ 1313516 w 1667705"/>
                <a:gd name="connsiteY40" fmla="*/ 530577 h 1652411"/>
                <a:gd name="connsiteX41" fmla="*/ 1338916 w 1667705"/>
                <a:gd name="connsiteY41" fmla="*/ 598311 h 1652411"/>
                <a:gd name="connsiteX42" fmla="*/ 1178049 w 1667705"/>
                <a:gd name="connsiteY42" fmla="*/ 640644 h 1652411"/>
                <a:gd name="connsiteX43" fmla="*/ 1135716 w 1667705"/>
                <a:gd name="connsiteY43" fmla="*/ 581377 h 1652411"/>
                <a:gd name="connsiteX44" fmla="*/ 1288116 w 1667705"/>
                <a:gd name="connsiteY44" fmla="*/ 539044 h 1652411"/>
                <a:gd name="connsiteX45" fmla="*/ 1398183 w 1667705"/>
                <a:gd name="connsiteY45" fmla="*/ 445911 h 1652411"/>
                <a:gd name="connsiteX46" fmla="*/ 1423583 w 1667705"/>
                <a:gd name="connsiteY46" fmla="*/ 318911 h 1652411"/>
                <a:gd name="connsiteX47" fmla="*/ 1305049 w 1667705"/>
                <a:gd name="connsiteY47" fmla="*/ 318911 h 1652411"/>
                <a:gd name="connsiteX48" fmla="*/ 1305049 w 1667705"/>
                <a:gd name="connsiteY48" fmla="*/ 395111 h 1652411"/>
                <a:gd name="connsiteX49" fmla="*/ 1152649 w 1667705"/>
                <a:gd name="connsiteY49" fmla="*/ 454377 h 1652411"/>
                <a:gd name="connsiteX50" fmla="*/ 1254249 w 1667705"/>
                <a:gd name="connsiteY50" fmla="*/ 378177 h 1652411"/>
                <a:gd name="connsiteX51" fmla="*/ 1313516 w 1667705"/>
                <a:gd name="connsiteY51" fmla="*/ 327377 h 1652411"/>
                <a:gd name="connsiteX52" fmla="*/ 1220383 w 1667705"/>
                <a:gd name="connsiteY52" fmla="*/ 259644 h 1652411"/>
                <a:gd name="connsiteX53" fmla="*/ 1152649 w 1667705"/>
                <a:gd name="connsiteY53" fmla="*/ 217311 h 1652411"/>
                <a:gd name="connsiteX54" fmla="*/ 1076449 w 1667705"/>
                <a:gd name="connsiteY54" fmla="*/ 369711 h 1652411"/>
                <a:gd name="connsiteX55" fmla="*/ 1059516 w 1667705"/>
                <a:gd name="connsiteY55" fmla="*/ 428977 h 1652411"/>
                <a:gd name="connsiteX56" fmla="*/ 966383 w 1667705"/>
                <a:gd name="connsiteY56" fmla="*/ 522111 h 1652411"/>
                <a:gd name="connsiteX57" fmla="*/ 1000249 w 1667705"/>
                <a:gd name="connsiteY57" fmla="*/ 420511 h 1652411"/>
                <a:gd name="connsiteX58" fmla="*/ 1017183 w 1667705"/>
                <a:gd name="connsiteY58" fmla="*/ 361244 h 1652411"/>
                <a:gd name="connsiteX59" fmla="*/ 1025649 w 1667705"/>
                <a:gd name="connsiteY59" fmla="*/ 268111 h 1652411"/>
                <a:gd name="connsiteX60" fmla="*/ 974849 w 1667705"/>
                <a:gd name="connsiteY60" fmla="*/ 200377 h 1652411"/>
                <a:gd name="connsiteX61" fmla="*/ 864783 w 1667705"/>
                <a:gd name="connsiteY61" fmla="*/ 234244 h 1652411"/>
                <a:gd name="connsiteX62" fmla="*/ 822449 w 1667705"/>
                <a:gd name="connsiteY62" fmla="*/ 293511 h 1652411"/>
                <a:gd name="connsiteX63" fmla="*/ 839383 w 1667705"/>
                <a:gd name="connsiteY63" fmla="*/ 395111 h 1652411"/>
                <a:gd name="connsiteX64" fmla="*/ 788583 w 1667705"/>
                <a:gd name="connsiteY64" fmla="*/ 437444 h 1652411"/>
                <a:gd name="connsiteX65" fmla="*/ 805516 w 1667705"/>
                <a:gd name="connsiteY65" fmla="*/ 361244 h 1652411"/>
                <a:gd name="connsiteX66" fmla="*/ 813983 w 1667705"/>
                <a:gd name="connsiteY66" fmla="*/ 276577 h 1652411"/>
                <a:gd name="connsiteX67" fmla="*/ 763183 w 1667705"/>
                <a:gd name="connsiteY67" fmla="*/ 276577 h 1652411"/>
                <a:gd name="connsiteX68" fmla="*/ 712383 w 1667705"/>
                <a:gd name="connsiteY68" fmla="*/ 378177 h 1652411"/>
                <a:gd name="connsiteX69" fmla="*/ 729316 w 1667705"/>
                <a:gd name="connsiteY69" fmla="*/ 234244 h 1652411"/>
                <a:gd name="connsiteX70" fmla="*/ 813983 w 1667705"/>
                <a:gd name="connsiteY70" fmla="*/ 191911 h 1652411"/>
                <a:gd name="connsiteX71" fmla="*/ 805516 w 1667705"/>
                <a:gd name="connsiteY71" fmla="*/ 31044 h 1652411"/>
                <a:gd name="connsiteX72" fmla="*/ 678516 w 1667705"/>
                <a:gd name="connsiteY72" fmla="*/ 22577 h 1652411"/>
                <a:gd name="connsiteX73" fmla="*/ 619249 w 1667705"/>
                <a:gd name="connsiteY73" fmla="*/ 31044 h 1652411"/>
                <a:gd name="connsiteX74" fmla="*/ 568449 w 1667705"/>
                <a:gd name="connsiteY74" fmla="*/ 141111 h 1652411"/>
                <a:gd name="connsiteX75" fmla="*/ 610783 w 1667705"/>
                <a:gd name="connsiteY75" fmla="*/ 234244 h 1652411"/>
                <a:gd name="connsiteX76" fmla="*/ 543049 w 1667705"/>
                <a:gd name="connsiteY76" fmla="*/ 403577 h 1652411"/>
                <a:gd name="connsiteX77" fmla="*/ 534583 w 1667705"/>
                <a:gd name="connsiteY77" fmla="*/ 208844 h 1652411"/>
                <a:gd name="connsiteX78" fmla="*/ 559983 w 1667705"/>
                <a:gd name="connsiteY78" fmla="*/ 166511 h 1652411"/>
                <a:gd name="connsiteX79" fmla="*/ 509183 w 1667705"/>
                <a:gd name="connsiteY79" fmla="*/ 14111 h 1652411"/>
                <a:gd name="connsiteX80" fmla="*/ 297516 w 1667705"/>
                <a:gd name="connsiteY80" fmla="*/ 81844 h 1652411"/>
                <a:gd name="connsiteX81" fmla="*/ 380066 w 1667705"/>
                <a:gd name="connsiteY81" fmla="*/ 316794 h 1652411"/>
                <a:gd name="connsiteX82" fmla="*/ 346151 w 1667705"/>
                <a:gd name="connsiteY82" fmla="*/ 271638 h 1652411"/>
                <a:gd name="connsiteX0" fmla="*/ 346151 w 1667705"/>
                <a:gd name="connsiteY0" fmla="*/ 271638 h 1652411"/>
                <a:gd name="connsiteX1" fmla="*/ 346906 w 1667705"/>
                <a:gd name="connsiteY1" fmla="*/ 265994 h 1652411"/>
                <a:gd name="connsiteX2" fmla="*/ 272117 w 1667705"/>
                <a:gd name="connsiteY2" fmla="*/ 208844 h 1652411"/>
                <a:gd name="connsiteX3" fmla="*/ 218446 w 1667705"/>
                <a:gd name="connsiteY3" fmla="*/ 167922 h 1652411"/>
                <a:gd name="connsiteX4" fmla="*/ 82372 w 1667705"/>
                <a:gd name="connsiteY4" fmla="*/ 167922 h 1652411"/>
                <a:gd name="connsiteX5" fmla="*/ 5417 w 1667705"/>
                <a:gd name="connsiteY5" fmla="*/ 335844 h 1652411"/>
                <a:gd name="connsiteX6" fmla="*/ 49867 w 1667705"/>
                <a:gd name="connsiteY6" fmla="*/ 424744 h 1652411"/>
                <a:gd name="connsiteX7" fmla="*/ 176867 w 1667705"/>
                <a:gd name="connsiteY7" fmla="*/ 469194 h 1652411"/>
                <a:gd name="connsiteX8" fmla="*/ 170516 w 1667705"/>
                <a:gd name="connsiteY8" fmla="*/ 551744 h 1652411"/>
                <a:gd name="connsiteX9" fmla="*/ 170517 w 1667705"/>
                <a:gd name="connsiteY9" fmla="*/ 545394 h 1652411"/>
                <a:gd name="connsiteX10" fmla="*/ 87966 w 1667705"/>
                <a:gd name="connsiteY10" fmla="*/ 526344 h 1652411"/>
                <a:gd name="connsiteX11" fmla="*/ 26583 w 1667705"/>
                <a:gd name="connsiteY11" fmla="*/ 522111 h 1652411"/>
                <a:gd name="connsiteX12" fmla="*/ 102782 w 1667705"/>
                <a:gd name="connsiteY12" fmla="*/ 725311 h 1652411"/>
                <a:gd name="connsiteX13" fmla="*/ 289049 w 1667705"/>
                <a:gd name="connsiteY13" fmla="*/ 742244 h 1652411"/>
                <a:gd name="connsiteX14" fmla="*/ 492249 w 1667705"/>
                <a:gd name="connsiteY14" fmla="*/ 708377 h 1652411"/>
                <a:gd name="connsiteX15" fmla="*/ 627716 w 1667705"/>
                <a:gd name="connsiteY15" fmla="*/ 903111 h 1652411"/>
                <a:gd name="connsiteX16" fmla="*/ 585383 w 1667705"/>
                <a:gd name="connsiteY16" fmla="*/ 962377 h 1652411"/>
                <a:gd name="connsiteX17" fmla="*/ 509183 w 1667705"/>
                <a:gd name="connsiteY17" fmla="*/ 877711 h 1652411"/>
                <a:gd name="connsiteX18" fmla="*/ 356783 w 1667705"/>
                <a:gd name="connsiteY18" fmla="*/ 886177 h 1652411"/>
                <a:gd name="connsiteX19" fmla="*/ 238249 w 1667705"/>
                <a:gd name="connsiteY19" fmla="*/ 1030111 h 1652411"/>
                <a:gd name="connsiteX20" fmla="*/ 212849 w 1667705"/>
                <a:gd name="connsiteY20" fmla="*/ 1148644 h 1652411"/>
                <a:gd name="connsiteX21" fmla="*/ 314449 w 1667705"/>
                <a:gd name="connsiteY21" fmla="*/ 1309511 h 1652411"/>
                <a:gd name="connsiteX22" fmla="*/ 331383 w 1667705"/>
                <a:gd name="connsiteY22" fmla="*/ 1504244 h 1652411"/>
                <a:gd name="connsiteX23" fmla="*/ 483783 w 1667705"/>
                <a:gd name="connsiteY23" fmla="*/ 1631244 h 1652411"/>
                <a:gd name="connsiteX24" fmla="*/ 644649 w 1667705"/>
                <a:gd name="connsiteY24" fmla="*/ 1614311 h 1652411"/>
                <a:gd name="connsiteX25" fmla="*/ 881716 w 1667705"/>
                <a:gd name="connsiteY25" fmla="*/ 1402644 h 1652411"/>
                <a:gd name="connsiteX26" fmla="*/ 932516 w 1667705"/>
                <a:gd name="connsiteY26" fmla="*/ 1190977 h 1652411"/>
                <a:gd name="connsiteX27" fmla="*/ 924049 w 1667705"/>
                <a:gd name="connsiteY27" fmla="*/ 1114777 h 1652411"/>
                <a:gd name="connsiteX28" fmla="*/ 1042583 w 1667705"/>
                <a:gd name="connsiteY28" fmla="*/ 1199444 h 1652411"/>
                <a:gd name="connsiteX29" fmla="*/ 1072217 w 1667705"/>
                <a:gd name="connsiteY29" fmla="*/ 970844 h 1652411"/>
                <a:gd name="connsiteX30" fmla="*/ 1152649 w 1667705"/>
                <a:gd name="connsiteY30" fmla="*/ 1233311 h 1652411"/>
                <a:gd name="connsiteX31" fmla="*/ 1279649 w 1667705"/>
                <a:gd name="connsiteY31" fmla="*/ 1284111 h 1652411"/>
                <a:gd name="connsiteX32" fmla="*/ 1482849 w 1667705"/>
                <a:gd name="connsiteY32" fmla="*/ 1157111 h 1652411"/>
                <a:gd name="connsiteX33" fmla="*/ 1652183 w 1667705"/>
                <a:gd name="connsiteY33" fmla="*/ 903111 h 1652411"/>
                <a:gd name="connsiteX34" fmla="*/ 1575983 w 1667705"/>
                <a:gd name="connsiteY34" fmla="*/ 674511 h 1652411"/>
                <a:gd name="connsiteX35" fmla="*/ 1381249 w 1667705"/>
                <a:gd name="connsiteY35" fmla="*/ 750711 h 1652411"/>
                <a:gd name="connsiteX36" fmla="*/ 1245783 w 1667705"/>
                <a:gd name="connsiteY36" fmla="*/ 759177 h 1652411"/>
                <a:gd name="connsiteX37" fmla="*/ 1355849 w 1667705"/>
                <a:gd name="connsiteY37" fmla="*/ 674511 h 1652411"/>
                <a:gd name="connsiteX38" fmla="*/ 1423583 w 1667705"/>
                <a:gd name="connsiteY38" fmla="*/ 708377 h 1652411"/>
                <a:gd name="connsiteX39" fmla="*/ 1525183 w 1667705"/>
                <a:gd name="connsiteY39" fmla="*/ 623711 h 1652411"/>
                <a:gd name="connsiteX40" fmla="*/ 1406649 w 1667705"/>
                <a:gd name="connsiteY40" fmla="*/ 471311 h 1652411"/>
                <a:gd name="connsiteX41" fmla="*/ 1313516 w 1667705"/>
                <a:gd name="connsiteY41" fmla="*/ 530577 h 1652411"/>
                <a:gd name="connsiteX42" fmla="*/ 1338916 w 1667705"/>
                <a:gd name="connsiteY42" fmla="*/ 598311 h 1652411"/>
                <a:gd name="connsiteX43" fmla="*/ 1178049 w 1667705"/>
                <a:gd name="connsiteY43" fmla="*/ 640644 h 1652411"/>
                <a:gd name="connsiteX44" fmla="*/ 1135716 w 1667705"/>
                <a:gd name="connsiteY44" fmla="*/ 581377 h 1652411"/>
                <a:gd name="connsiteX45" fmla="*/ 1288116 w 1667705"/>
                <a:gd name="connsiteY45" fmla="*/ 539044 h 1652411"/>
                <a:gd name="connsiteX46" fmla="*/ 1398183 w 1667705"/>
                <a:gd name="connsiteY46" fmla="*/ 445911 h 1652411"/>
                <a:gd name="connsiteX47" fmla="*/ 1423583 w 1667705"/>
                <a:gd name="connsiteY47" fmla="*/ 318911 h 1652411"/>
                <a:gd name="connsiteX48" fmla="*/ 1305049 w 1667705"/>
                <a:gd name="connsiteY48" fmla="*/ 318911 h 1652411"/>
                <a:gd name="connsiteX49" fmla="*/ 1305049 w 1667705"/>
                <a:gd name="connsiteY49" fmla="*/ 395111 h 1652411"/>
                <a:gd name="connsiteX50" fmla="*/ 1152649 w 1667705"/>
                <a:gd name="connsiteY50" fmla="*/ 454377 h 1652411"/>
                <a:gd name="connsiteX51" fmla="*/ 1254249 w 1667705"/>
                <a:gd name="connsiteY51" fmla="*/ 378177 h 1652411"/>
                <a:gd name="connsiteX52" fmla="*/ 1313516 w 1667705"/>
                <a:gd name="connsiteY52" fmla="*/ 327377 h 1652411"/>
                <a:gd name="connsiteX53" fmla="*/ 1220383 w 1667705"/>
                <a:gd name="connsiteY53" fmla="*/ 259644 h 1652411"/>
                <a:gd name="connsiteX54" fmla="*/ 1152649 w 1667705"/>
                <a:gd name="connsiteY54" fmla="*/ 217311 h 1652411"/>
                <a:gd name="connsiteX55" fmla="*/ 1076449 w 1667705"/>
                <a:gd name="connsiteY55" fmla="*/ 369711 h 1652411"/>
                <a:gd name="connsiteX56" fmla="*/ 1059516 w 1667705"/>
                <a:gd name="connsiteY56" fmla="*/ 428977 h 1652411"/>
                <a:gd name="connsiteX57" fmla="*/ 966383 w 1667705"/>
                <a:gd name="connsiteY57" fmla="*/ 522111 h 1652411"/>
                <a:gd name="connsiteX58" fmla="*/ 1000249 w 1667705"/>
                <a:gd name="connsiteY58" fmla="*/ 420511 h 1652411"/>
                <a:gd name="connsiteX59" fmla="*/ 1017183 w 1667705"/>
                <a:gd name="connsiteY59" fmla="*/ 361244 h 1652411"/>
                <a:gd name="connsiteX60" fmla="*/ 1025649 w 1667705"/>
                <a:gd name="connsiteY60" fmla="*/ 268111 h 1652411"/>
                <a:gd name="connsiteX61" fmla="*/ 974849 w 1667705"/>
                <a:gd name="connsiteY61" fmla="*/ 200377 h 1652411"/>
                <a:gd name="connsiteX62" fmla="*/ 864783 w 1667705"/>
                <a:gd name="connsiteY62" fmla="*/ 234244 h 1652411"/>
                <a:gd name="connsiteX63" fmla="*/ 822449 w 1667705"/>
                <a:gd name="connsiteY63" fmla="*/ 293511 h 1652411"/>
                <a:gd name="connsiteX64" fmla="*/ 839383 w 1667705"/>
                <a:gd name="connsiteY64" fmla="*/ 395111 h 1652411"/>
                <a:gd name="connsiteX65" fmla="*/ 788583 w 1667705"/>
                <a:gd name="connsiteY65" fmla="*/ 437444 h 1652411"/>
                <a:gd name="connsiteX66" fmla="*/ 805516 w 1667705"/>
                <a:gd name="connsiteY66" fmla="*/ 361244 h 1652411"/>
                <a:gd name="connsiteX67" fmla="*/ 813983 w 1667705"/>
                <a:gd name="connsiteY67" fmla="*/ 276577 h 1652411"/>
                <a:gd name="connsiteX68" fmla="*/ 763183 w 1667705"/>
                <a:gd name="connsiteY68" fmla="*/ 276577 h 1652411"/>
                <a:gd name="connsiteX69" fmla="*/ 712383 w 1667705"/>
                <a:gd name="connsiteY69" fmla="*/ 378177 h 1652411"/>
                <a:gd name="connsiteX70" fmla="*/ 729316 w 1667705"/>
                <a:gd name="connsiteY70" fmla="*/ 234244 h 1652411"/>
                <a:gd name="connsiteX71" fmla="*/ 813983 w 1667705"/>
                <a:gd name="connsiteY71" fmla="*/ 191911 h 1652411"/>
                <a:gd name="connsiteX72" fmla="*/ 805516 w 1667705"/>
                <a:gd name="connsiteY72" fmla="*/ 31044 h 1652411"/>
                <a:gd name="connsiteX73" fmla="*/ 678516 w 1667705"/>
                <a:gd name="connsiteY73" fmla="*/ 22577 h 1652411"/>
                <a:gd name="connsiteX74" fmla="*/ 619249 w 1667705"/>
                <a:gd name="connsiteY74" fmla="*/ 31044 h 1652411"/>
                <a:gd name="connsiteX75" fmla="*/ 568449 w 1667705"/>
                <a:gd name="connsiteY75" fmla="*/ 141111 h 1652411"/>
                <a:gd name="connsiteX76" fmla="*/ 610783 w 1667705"/>
                <a:gd name="connsiteY76" fmla="*/ 234244 h 1652411"/>
                <a:gd name="connsiteX77" fmla="*/ 543049 w 1667705"/>
                <a:gd name="connsiteY77" fmla="*/ 403577 h 1652411"/>
                <a:gd name="connsiteX78" fmla="*/ 534583 w 1667705"/>
                <a:gd name="connsiteY78" fmla="*/ 208844 h 1652411"/>
                <a:gd name="connsiteX79" fmla="*/ 559983 w 1667705"/>
                <a:gd name="connsiteY79" fmla="*/ 166511 h 1652411"/>
                <a:gd name="connsiteX80" fmla="*/ 509183 w 1667705"/>
                <a:gd name="connsiteY80" fmla="*/ 14111 h 1652411"/>
                <a:gd name="connsiteX81" fmla="*/ 297516 w 1667705"/>
                <a:gd name="connsiteY81" fmla="*/ 81844 h 1652411"/>
                <a:gd name="connsiteX82" fmla="*/ 380066 w 1667705"/>
                <a:gd name="connsiteY82" fmla="*/ 316794 h 1652411"/>
                <a:gd name="connsiteX83" fmla="*/ 346151 w 1667705"/>
                <a:gd name="connsiteY83" fmla="*/ 271638 h 165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667705" h="1652411">
                  <a:moveTo>
                    <a:pt x="346151" y="271638"/>
                  </a:moveTo>
                  <a:cubicBezTo>
                    <a:pt x="346277" y="270697"/>
                    <a:pt x="368190" y="283280"/>
                    <a:pt x="346906" y="265994"/>
                  </a:cubicBezTo>
                  <a:cubicBezTo>
                    <a:pt x="334567" y="255528"/>
                    <a:pt x="293527" y="225189"/>
                    <a:pt x="272117" y="208844"/>
                  </a:cubicBezTo>
                  <a:cubicBezTo>
                    <a:pt x="250707" y="192499"/>
                    <a:pt x="250070" y="174742"/>
                    <a:pt x="218446" y="167922"/>
                  </a:cubicBezTo>
                  <a:cubicBezTo>
                    <a:pt x="186822" y="161102"/>
                    <a:pt x="117877" y="139935"/>
                    <a:pt x="82372" y="167922"/>
                  </a:cubicBezTo>
                  <a:cubicBezTo>
                    <a:pt x="46867" y="195909"/>
                    <a:pt x="10834" y="293041"/>
                    <a:pt x="5417" y="335844"/>
                  </a:cubicBezTo>
                  <a:cubicBezTo>
                    <a:pt x="0" y="378647"/>
                    <a:pt x="21292" y="402519"/>
                    <a:pt x="49867" y="424744"/>
                  </a:cubicBezTo>
                  <a:cubicBezTo>
                    <a:pt x="78442" y="446969"/>
                    <a:pt x="156759" y="448027"/>
                    <a:pt x="176867" y="469194"/>
                  </a:cubicBezTo>
                  <a:cubicBezTo>
                    <a:pt x="196975" y="490361"/>
                    <a:pt x="171574" y="539044"/>
                    <a:pt x="170516" y="551744"/>
                  </a:cubicBezTo>
                  <a:cubicBezTo>
                    <a:pt x="142067" y="551391"/>
                    <a:pt x="228725" y="549627"/>
                    <a:pt x="170517" y="545394"/>
                  </a:cubicBezTo>
                  <a:cubicBezTo>
                    <a:pt x="156759" y="541161"/>
                    <a:pt x="111955" y="530224"/>
                    <a:pt x="87966" y="526344"/>
                  </a:cubicBezTo>
                  <a:cubicBezTo>
                    <a:pt x="63977" y="522464"/>
                    <a:pt x="24114" y="488950"/>
                    <a:pt x="26583" y="522111"/>
                  </a:cubicBezTo>
                  <a:cubicBezTo>
                    <a:pt x="39283" y="564444"/>
                    <a:pt x="59038" y="688622"/>
                    <a:pt x="102782" y="725311"/>
                  </a:cubicBezTo>
                  <a:cubicBezTo>
                    <a:pt x="146526" y="762000"/>
                    <a:pt x="224138" y="745066"/>
                    <a:pt x="289049" y="742244"/>
                  </a:cubicBezTo>
                  <a:cubicBezTo>
                    <a:pt x="353960" y="739422"/>
                    <a:pt x="435805" y="681566"/>
                    <a:pt x="492249" y="708377"/>
                  </a:cubicBezTo>
                  <a:cubicBezTo>
                    <a:pt x="548694" y="735188"/>
                    <a:pt x="612194" y="860778"/>
                    <a:pt x="627716" y="903111"/>
                  </a:cubicBezTo>
                  <a:cubicBezTo>
                    <a:pt x="643238" y="945444"/>
                    <a:pt x="605139" y="966610"/>
                    <a:pt x="585383" y="962377"/>
                  </a:cubicBezTo>
                  <a:cubicBezTo>
                    <a:pt x="565628" y="958144"/>
                    <a:pt x="547283" y="890411"/>
                    <a:pt x="509183" y="877711"/>
                  </a:cubicBezTo>
                  <a:cubicBezTo>
                    <a:pt x="471083" y="865011"/>
                    <a:pt x="401939" y="860777"/>
                    <a:pt x="356783" y="886177"/>
                  </a:cubicBezTo>
                  <a:cubicBezTo>
                    <a:pt x="311627" y="911577"/>
                    <a:pt x="262238" y="986367"/>
                    <a:pt x="238249" y="1030111"/>
                  </a:cubicBezTo>
                  <a:cubicBezTo>
                    <a:pt x="214260" y="1073856"/>
                    <a:pt x="200149" y="1102077"/>
                    <a:pt x="212849" y="1148644"/>
                  </a:cubicBezTo>
                  <a:cubicBezTo>
                    <a:pt x="225549" y="1195211"/>
                    <a:pt x="294693" y="1250244"/>
                    <a:pt x="314449" y="1309511"/>
                  </a:cubicBezTo>
                  <a:cubicBezTo>
                    <a:pt x="334205" y="1368778"/>
                    <a:pt x="303161" y="1450622"/>
                    <a:pt x="331383" y="1504244"/>
                  </a:cubicBezTo>
                  <a:cubicBezTo>
                    <a:pt x="359605" y="1557866"/>
                    <a:pt x="431572" y="1612900"/>
                    <a:pt x="483783" y="1631244"/>
                  </a:cubicBezTo>
                  <a:cubicBezTo>
                    <a:pt x="535994" y="1649589"/>
                    <a:pt x="578327" y="1652411"/>
                    <a:pt x="644649" y="1614311"/>
                  </a:cubicBezTo>
                  <a:cubicBezTo>
                    <a:pt x="710971" y="1576211"/>
                    <a:pt x="833738" y="1473200"/>
                    <a:pt x="881716" y="1402644"/>
                  </a:cubicBezTo>
                  <a:cubicBezTo>
                    <a:pt x="929694" y="1332088"/>
                    <a:pt x="925461" y="1238955"/>
                    <a:pt x="932516" y="1190977"/>
                  </a:cubicBezTo>
                  <a:cubicBezTo>
                    <a:pt x="939571" y="1142999"/>
                    <a:pt x="905705" y="1113366"/>
                    <a:pt x="924049" y="1114777"/>
                  </a:cubicBezTo>
                  <a:cubicBezTo>
                    <a:pt x="942393" y="1116188"/>
                    <a:pt x="1017888" y="1223433"/>
                    <a:pt x="1042583" y="1199444"/>
                  </a:cubicBezTo>
                  <a:cubicBezTo>
                    <a:pt x="1067278" y="1175455"/>
                    <a:pt x="1053873" y="965200"/>
                    <a:pt x="1072217" y="970844"/>
                  </a:cubicBezTo>
                  <a:cubicBezTo>
                    <a:pt x="1090561" y="976488"/>
                    <a:pt x="1118077" y="1181100"/>
                    <a:pt x="1152649" y="1233311"/>
                  </a:cubicBezTo>
                  <a:cubicBezTo>
                    <a:pt x="1187221" y="1285522"/>
                    <a:pt x="1224616" y="1296811"/>
                    <a:pt x="1279649" y="1284111"/>
                  </a:cubicBezTo>
                  <a:cubicBezTo>
                    <a:pt x="1334682" y="1271411"/>
                    <a:pt x="1420760" y="1220611"/>
                    <a:pt x="1482849" y="1157111"/>
                  </a:cubicBezTo>
                  <a:cubicBezTo>
                    <a:pt x="1544938" y="1093611"/>
                    <a:pt x="1636661" y="983544"/>
                    <a:pt x="1652183" y="903111"/>
                  </a:cubicBezTo>
                  <a:cubicBezTo>
                    <a:pt x="1667705" y="822678"/>
                    <a:pt x="1621139" y="699911"/>
                    <a:pt x="1575983" y="674511"/>
                  </a:cubicBezTo>
                  <a:cubicBezTo>
                    <a:pt x="1530827" y="649111"/>
                    <a:pt x="1436282" y="736600"/>
                    <a:pt x="1381249" y="750711"/>
                  </a:cubicBezTo>
                  <a:cubicBezTo>
                    <a:pt x="1326216" y="764822"/>
                    <a:pt x="1250016" y="771877"/>
                    <a:pt x="1245783" y="759177"/>
                  </a:cubicBezTo>
                  <a:cubicBezTo>
                    <a:pt x="1241550" y="746477"/>
                    <a:pt x="1326216" y="682978"/>
                    <a:pt x="1355849" y="674511"/>
                  </a:cubicBezTo>
                  <a:cubicBezTo>
                    <a:pt x="1385482" y="666044"/>
                    <a:pt x="1395361" y="716844"/>
                    <a:pt x="1423583" y="708377"/>
                  </a:cubicBezTo>
                  <a:cubicBezTo>
                    <a:pt x="1451805" y="699910"/>
                    <a:pt x="1528005" y="663222"/>
                    <a:pt x="1525183" y="623711"/>
                  </a:cubicBezTo>
                  <a:cubicBezTo>
                    <a:pt x="1522361" y="584200"/>
                    <a:pt x="1441927" y="486833"/>
                    <a:pt x="1406649" y="471311"/>
                  </a:cubicBezTo>
                  <a:cubicBezTo>
                    <a:pt x="1371371" y="455789"/>
                    <a:pt x="1324805" y="509410"/>
                    <a:pt x="1313516" y="530577"/>
                  </a:cubicBezTo>
                  <a:cubicBezTo>
                    <a:pt x="1302227" y="551744"/>
                    <a:pt x="1361494" y="579967"/>
                    <a:pt x="1338916" y="598311"/>
                  </a:cubicBezTo>
                  <a:cubicBezTo>
                    <a:pt x="1316338" y="616656"/>
                    <a:pt x="1211916" y="643466"/>
                    <a:pt x="1178049" y="640644"/>
                  </a:cubicBezTo>
                  <a:cubicBezTo>
                    <a:pt x="1144182" y="637822"/>
                    <a:pt x="1117372" y="598310"/>
                    <a:pt x="1135716" y="581377"/>
                  </a:cubicBezTo>
                  <a:cubicBezTo>
                    <a:pt x="1154060" y="564444"/>
                    <a:pt x="1244371" y="561622"/>
                    <a:pt x="1288116" y="539044"/>
                  </a:cubicBezTo>
                  <a:cubicBezTo>
                    <a:pt x="1331861" y="516466"/>
                    <a:pt x="1375605" y="482600"/>
                    <a:pt x="1398183" y="445911"/>
                  </a:cubicBezTo>
                  <a:cubicBezTo>
                    <a:pt x="1420761" y="409222"/>
                    <a:pt x="1439105" y="340078"/>
                    <a:pt x="1423583" y="318911"/>
                  </a:cubicBezTo>
                  <a:cubicBezTo>
                    <a:pt x="1408061" y="297744"/>
                    <a:pt x="1324805" y="306211"/>
                    <a:pt x="1305049" y="318911"/>
                  </a:cubicBezTo>
                  <a:cubicBezTo>
                    <a:pt x="1285293" y="331611"/>
                    <a:pt x="1330449" y="372533"/>
                    <a:pt x="1305049" y="395111"/>
                  </a:cubicBezTo>
                  <a:cubicBezTo>
                    <a:pt x="1279649" y="417689"/>
                    <a:pt x="1161116" y="457199"/>
                    <a:pt x="1152649" y="454377"/>
                  </a:cubicBezTo>
                  <a:cubicBezTo>
                    <a:pt x="1144182" y="451555"/>
                    <a:pt x="1227438" y="399344"/>
                    <a:pt x="1254249" y="378177"/>
                  </a:cubicBezTo>
                  <a:cubicBezTo>
                    <a:pt x="1281060" y="357010"/>
                    <a:pt x="1319160" y="347133"/>
                    <a:pt x="1313516" y="327377"/>
                  </a:cubicBezTo>
                  <a:cubicBezTo>
                    <a:pt x="1307872" y="307621"/>
                    <a:pt x="1247194" y="277988"/>
                    <a:pt x="1220383" y="259644"/>
                  </a:cubicBezTo>
                  <a:cubicBezTo>
                    <a:pt x="1193572" y="241300"/>
                    <a:pt x="1176638" y="198967"/>
                    <a:pt x="1152649" y="217311"/>
                  </a:cubicBezTo>
                  <a:cubicBezTo>
                    <a:pt x="1128660" y="235655"/>
                    <a:pt x="1091971" y="334433"/>
                    <a:pt x="1076449" y="369711"/>
                  </a:cubicBezTo>
                  <a:cubicBezTo>
                    <a:pt x="1060927" y="404989"/>
                    <a:pt x="1077860" y="403577"/>
                    <a:pt x="1059516" y="428977"/>
                  </a:cubicBezTo>
                  <a:cubicBezTo>
                    <a:pt x="1041172" y="454377"/>
                    <a:pt x="976261" y="523522"/>
                    <a:pt x="966383" y="522111"/>
                  </a:cubicBezTo>
                  <a:cubicBezTo>
                    <a:pt x="956505" y="520700"/>
                    <a:pt x="991782" y="447322"/>
                    <a:pt x="1000249" y="420511"/>
                  </a:cubicBezTo>
                  <a:cubicBezTo>
                    <a:pt x="1008716" y="393700"/>
                    <a:pt x="1012950" y="386644"/>
                    <a:pt x="1017183" y="361244"/>
                  </a:cubicBezTo>
                  <a:cubicBezTo>
                    <a:pt x="1021416" y="335844"/>
                    <a:pt x="1032705" y="294922"/>
                    <a:pt x="1025649" y="268111"/>
                  </a:cubicBezTo>
                  <a:cubicBezTo>
                    <a:pt x="1018593" y="241300"/>
                    <a:pt x="1001660" y="206021"/>
                    <a:pt x="974849" y="200377"/>
                  </a:cubicBezTo>
                  <a:cubicBezTo>
                    <a:pt x="948038" y="194733"/>
                    <a:pt x="890183" y="218722"/>
                    <a:pt x="864783" y="234244"/>
                  </a:cubicBezTo>
                  <a:cubicBezTo>
                    <a:pt x="839383" y="249766"/>
                    <a:pt x="826682" y="266700"/>
                    <a:pt x="822449" y="293511"/>
                  </a:cubicBezTo>
                  <a:cubicBezTo>
                    <a:pt x="818216" y="320322"/>
                    <a:pt x="845027" y="371122"/>
                    <a:pt x="839383" y="395111"/>
                  </a:cubicBezTo>
                  <a:cubicBezTo>
                    <a:pt x="833739" y="419100"/>
                    <a:pt x="794227" y="443088"/>
                    <a:pt x="788583" y="437444"/>
                  </a:cubicBezTo>
                  <a:cubicBezTo>
                    <a:pt x="782939" y="431800"/>
                    <a:pt x="801283" y="388055"/>
                    <a:pt x="805516" y="361244"/>
                  </a:cubicBezTo>
                  <a:cubicBezTo>
                    <a:pt x="809749" y="334433"/>
                    <a:pt x="821038" y="290688"/>
                    <a:pt x="813983" y="276577"/>
                  </a:cubicBezTo>
                  <a:cubicBezTo>
                    <a:pt x="806928" y="262466"/>
                    <a:pt x="780116" y="259644"/>
                    <a:pt x="763183" y="276577"/>
                  </a:cubicBezTo>
                  <a:cubicBezTo>
                    <a:pt x="746250" y="293510"/>
                    <a:pt x="718027" y="385232"/>
                    <a:pt x="712383" y="378177"/>
                  </a:cubicBezTo>
                  <a:cubicBezTo>
                    <a:pt x="706739" y="371122"/>
                    <a:pt x="712383" y="265288"/>
                    <a:pt x="729316" y="234244"/>
                  </a:cubicBezTo>
                  <a:cubicBezTo>
                    <a:pt x="746249" y="203200"/>
                    <a:pt x="801283" y="225778"/>
                    <a:pt x="813983" y="191911"/>
                  </a:cubicBezTo>
                  <a:cubicBezTo>
                    <a:pt x="826683" y="158044"/>
                    <a:pt x="828094" y="59266"/>
                    <a:pt x="805516" y="31044"/>
                  </a:cubicBezTo>
                  <a:cubicBezTo>
                    <a:pt x="782938" y="2822"/>
                    <a:pt x="709560" y="22577"/>
                    <a:pt x="678516" y="22577"/>
                  </a:cubicBezTo>
                  <a:cubicBezTo>
                    <a:pt x="647472" y="22577"/>
                    <a:pt x="637594" y="11288"/>
                    <a:pt x="619249" y="31044"/>
                  </a:cubicBezTo>
                  <a:cubicBezTo>
                    <a:pt x="600905" y="50800"/>
                    <a:pt x="569860" y="107244"/>
                    <a:pt x="568449" y="141111"/>
                  </a:cubicBezTo>
                  <a:cubicBezTo>
                    <a:pt x="567038" y="174978"/>
                    <a:pt x="615016" y="190500"/>
                    <a:pt x="610783" y="234244"/>
                  </a:cubicBezTo>
                  <a:cubicBezTo>
                    <a:pt x="606550" y="277988"/>
                    <a:pt x="555749" y="407810"/>
                    <a:pt x="543049" y="403577"/>
                  </a:cubicBezTo>
                  <a:cubicBezTo>
                    <a:pt x="530349" y="399344"/>
                    <a:pt x="531761" y="248355"/>
                    <a:pt x="534583" y="208844"/>
                  </a:cubicBezTo>
                  <a:cubicBezTo>
                    <a:pt x="537405" y="169333"/>
                    <a:pt x="564216" y="198967"/>
                    <a:pt x="559983" y="166511"/>
                  </a:cubicBezTo>
                  <a:cubicBezTo>
                    <a:pt x="555750" y="134056"/>
                    <a:pt x="552927" y="28222"/>
                    <a:pt x="509183" y="14111"/>
                  </a:cubicBezTo>
                  <a:cubicBezTo>
                    <a:pt x="465439" y="0"/>
                    <a:pt x="319035" y="31397"/>
                    <a:pt x="297516" y="81844"/>
                  </a:cubicBezTo>
                  <a:cubicBezTo>
                    <a:pt x="275997" y="132291"/>
                    <a:pt x="370188" y="285750"/>
                    <a:pt x="380066" y="316794"/>
                  </a:cubicBezTo>
                  <a:lnTo>
                    <a:pt x="346151" y="271638"/>
                  </a:ln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1879600" y="4402667"/>
              <a:ext cx="503767" cy="711200"/>
            </a:xfrm>
            <a:custGeom>
              <a:avLst/>
              <a:gdLst>
                <a:gd name="connsiteX0" fmla="*/ 330200 w 503767"/>
                <a:gd name="connsiteY0" fmla="*/ 347133 h 711200"/>
                <a:gd name="connsiteX1" fmla="*/ 393700 w 503767"/>
                <a:gd name="connsiteY1" fmla="*/ 80433 h 711200"/>
                <a:gd name="connsiteX2" fmla="*/ 190500 w 503767"/>
                <a:gd name="connsiteY2" fmla="*/ 29633 h 711200"/>
                <a:gd name="connsiteX3" fmla="*/ 38100 w 503767"/>
                <a:gd name="connsiteY3" fmla="*/ 258233 h 711200"/>
                <a:gd name="connsiteX4" fmla="*/ 50800 w 503767"/>
                <a:gd name="connsiteY4" fmla="*/ 410633 h 711200"/>
                <a:gd name="connsiteX5" fmla="*/ 342900 w 503767"/>
                <a:gd name="connsiteY5" fmla="*/ 613833 h 711200"/>
                <a:gd name="connsiteX6" fmla="*/ 444500 w 503767"/>
                <a:gd name="connsiteY6" fmla="*/ 690033 h 711200"/>
                <a:gd name="connsiteX7" fmla="*/ 482600 w 503767"/>
                <a:gd name="connsiteY7" fmla="*/ 486833 h 711200"/>
                <a:gd name="connsiteX8" fmla="*/ 330200 w 503767"/>
                <a:gd name="connsiteY8" fmla="*/ 347133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3767" h="711200">
                  <a:moveTo>
                    <a:pt x="330200" y="347133"/>
                  </a:moveTo>
                  <a:cubicBezTo>
                    <a:pt x="315383" y="279400"/>
                    <a:pt x="416983" y="133350"/>
                    <a:pt x="393700" y="80433"/>
                  </a:cubicBezTo>
                  <a:cubicBezTo>
                    <a:pt x="370417" y="27516"/>
                    <a:pt x="249767" y="0"/>
                    <a:pt x="190500" y="29633"/>
                  </a:cubicBezTo>
                  <a:cubicBezTo>
                    <a:pt x="131233" y="59266"/>
                    <a:pt x="61383" y="194733"/>
                    <a:pt x="38100" y="258233"/>
                  </a:cubicBezTo>
                  <a:cubicBezTo>
                    <a:pt x="14817" y="321733"/>
                    <a:pt x="0" y="351366"/>
                    <a:pt x="50800" y="410633"/>
                  </a:cubicBezTo>
                  <a:cubicBezTo>
                    <a:pt x="101600" y="469900"/>
                    <a:pt x="277283" y="567266"/>
                    <a:pt x="342900" y="613833"/>
                  </a:cubicBezTo>
                  <a:cubicBezTo>
                    <a:pt x="408517" y="660400"/>
                    <a:pt x="421217" y="711200"/>
                    <a:pt x="444500" y="690033"/>
                  </a:cubicBezTo>
                  <a:cubicBezTo>
                    <a:pt x="467783" y="668866"/>
                    <a:pt x="503767" y="550333"/>
                    <a:pt x="482600" y="486833"/>
                  </a:cubicBezTo>
                  <a:cubicBezTo>
                    <a:pt x="461433" y="423333"/>
                    <a:pt x="345017" y="414866"/>
                    <a:pt x="330200" y="347133"/>
                  </a:cubicBez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2243667" y="4174067"/>
              <a:ext cx="1595966" cy="2279650"/>
            </a:xfrm>
            <a:custGeom>
              <a:avLst/>
              <a:gdLst>
                <a:gd name="connsiteX0" fmla="*/ 55033 w 1595966"/>
                <a:gd name="connsiteY0" fmla="*/ 474133 h 2279650"/>
                <a:gd name="connsiteX1" fmla="*/ 270933 w 1595966"/>
                <a:gd name="connsiteY1" fmla="*/ 245533 h 2279650"/>
                <a:gd name="connsiteX2" fmla="*/ 474133 w 1595966"/>
                <a:gd name="connsiteY2" fmla="*/ 29633 h 2279650"/>
                <a:gd name="connsiteX3" fmla="*/ 867833 w 1595966"/>
                <a:gd name="connsiteY3" fmla="*/ 67733 h 2279650"/>
                <a:gd name="connsiteX4" fmla="*/ 1210733 w 1595966"/>
                <a:gd name="connsiteY4" fmla="*/ 372533 h 2279650"/>
                <a:gd name="connsiteX5" fmla="*/ 1045633 w 1595966"/>
                <a:gd name="connsiteY5" fmla="*/ 550333 h 2279650"/>
                <a:gd name="connsiteX6" fmla="*/ 1159933 w 1595966"/>
                <a:gd name="connsiteY6" fmla="*/ 804333 h 2279650"/>
                <a:gd name="connsiteX7" fmla="*/ 1274233 w 1595966"/>
                <a:gd name="connsiteY7" fmla="*/ 829733 h 2279650"/>
                <a:gd name="connsiteX8" fmla="*/ 1223433 w 1595966"/>
                <a:gd name="connsiteY8" fmla="*/ 956733 h 2279650"/>
                <a:gd name="connsiteX9" fmla="*/ 1198033 w 1595966"/>
                <a:gd name="connsiteY9" fmla="*/ 1032933 h 2279650"/>
                <a:gd name="connsiteX10" fmla="*/ 1426633 w 1595966"/>
                <a:gd name="connsiteY10" fmla="*/ 1617133 h 2279650"/>
                <a:gd name="connsiteX11" fmla="*/ 1426633 w 1595966"/>
                <a:gd name="connsiteY11" fmla="*/ 1845733 h 2279650"/>
                <a:gd name="connsiteX12" fmla="*/ 1579033 w 1595966"/>
                <a:gd name="connsiteY12" fmla="*/ 2188633 h 2279650"/>
                <a:gd name="connsiteX13" fmla="*/ 1325033 w 1595966"/>
                <a:gd name="connsiteY13" fmla="*/ 2277533 h 2279650"/>
                <a:gd name="connsiteX14" fmla="*/ 1286933 w 1595966"/>
                <a:gd name="connsiteY14" fmla="*/ 2201333 h 2279650"/>
                <a:gd name="connsiteX15" fmla="*/ 1198033 w 1595966"/>
                <a:gd name="connsiteY15" fmla="*/ 2214033 h 2279650"/>
                <a:gd name="connsiteX16" fmla="*/ 1096433 w 1595966"/>
                <a:gd name="connsiteY16" fmla="*/ 1947333 h 2279650"/>
                <a:gd name="connsiteX17" fmla="*/ 1236133 w 1595966"/>
                <a:gd name="connsiteY17" fmla="*/ 1833033 h 2279650"/>
                <a:gd name="connsiteX18" fmla="*/ 1032933 w 1595966"/>
                <a:gd name="connsiteY18" fmla="*/ 1858433 h 2279650"/>
                <a:gd name="connsiteX19" fmla="*/ 867833 w 1595966"/>
                <a:gd name="connsiteY19" fmla="*/ 1896533 h 2279650"/>
                <a:gd name="connsiteX20" fmla="*/ 524933 w 1595966"/>
                <a:gd name="connsiteY20" fmla="*/ 1540933 h 2279650"/>
                <a:gd name="connsiteX21" fmla="*/ 537633 w 1595966"/>
                <a:gd name="connsiteY21" fmla="*/ 1109133 h 2279650"/>
                <a:gd name="connsiteX22" fmla="*/ 296333 w 1595966"/>
                <a:gd name="connsiteY22" fmla="*/ 893233 h 2279650"/>
                <a:gd name="connsiteX23" fmla="*/ 143933 w 1595966"/>
                <a:gd name="connsiteY23" fmla="*/ 918633 h 2279650"/>
                <a:gd name="connsiteX24" fmla="*/ 194733 w 1595966"/>
                <a:gd name="connsiteY24" fmla="*/ 766233 h 2279650"/>
                <a:gd name="connsiteX25" fmla="*/ 29633 w 1595966"/>
                <a:gd name="connsiteY25" fmla="*/ 651933 h 2279650"/>
                <a:gd name="connsiteX26" fmla="*/ 16933 w 1595966"/>
                <a:gd name="connsiteY26" fmla="*/ 436033 h 227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5966" h="2279650">
                  <a:moveTo>
                    <a:pt x="55033" y="474133"/>
                  </a:moveTo>
                  <a:lnTo>
                    <a:pt x="270933" y="245533"/>
                  </a:lnTo>
                  <a:cubicBezTo>
                    <a:pt x="340783" y="171450"/>
                    <a:pt x="374650" y="59266"/>
                    <a:pt x="474133" y="29633"/>
                  </a:cubicBezTo>
                  <a:cubicBezTo>
                    <a:pt x="573616" y="0"/>
                    <a:pt x="745066" y="10583"/>
                    <a:pt x="867833" y="67733"/>
                  </a:cubicBezTo>
                  <a:cubicBezTo>
                    <a:pt x="990600" y="124883"/>
                    <a:pt x="1181100" y="292100"/>
                    <a:pt x="1210733" y="372533"/>
                  </a:cubicBezTo>
                  <a:cubicBezTo>
                    <a:pt x="1240366" y="452966"/>
                    <a:pt x="1054100" y="478366"/>
                    <a:pt x="1045633" y="550333"/>
                  </a:cubicBezTo>
                  <a:cubicBezTo>
                    <a:pt x="1037166" y="622300"/>
                    <a:pt x="1121833" y="757766"/>
                    <a:pt x="1159933" y="804333"/>
                  </a:cubicBezTo>
                  <a:cubicBezTo>
                    <a:pt x="1198033" y="850900"/>
                    <a:pt x="1263650" y="804333"/>
                    <a:pt x="1274233" y="829733"/>
                  </a:cubicBezTo>
                  <a:cubicBezTo>
                    <a:pt x="1284816" y="855133"/>
                    <a:pt x="1236133" y="922866"/>
                    <a:pt x="1223433" y="956733"/>
                  </a:cubicBezTo>
                  <a:cubicBezTo>
                    <a:pt x="1210733" y="990600"/>
                    <a:pt x="1164166" y="922866"/>
                    <a:pt x="1198033" y="1032933"/>
                  </a:cubicBezTo>
                  <a:cubicBezTo>
                    <a:pt x="1231900" y="1143000"/>
                    <a:pt x="1388533" y="1481666"/>
                    <a:pt x="1426633" y="1617133"/>
                  </a:cubicBezTo>
                  <a:cubicBezTo>
                    <a:pt x="1464733" y="1752600"/>
                    <a:pt x="1401233" y="1750483"/>
                    <a:pt x="1426633" y="1845733"/>
                  </a:cubicBezTo>
                  <a:cubicBezTo>
                    <a:pt x="1452033" y="1940983"/>
                    <a:pt x="1595966" y="2116666"/>
                    <a:pt x="1579033" y="2188633"/>
                  </a:cubicBezTo>
                  <a:cubicBezTo>
                    <a:pt x="1562100" y="2260600"/>
                    <a:pt x="1373716" y="2275416"/>
                    <a:pt x="1325033" y="2277533"/>
                  </a:cubicBezTo>
                  <a:cubicBezTo>
                    <a:pt x="1276350" y="2279650"/>
                    <a:pt x="1308100" y="2211916"/>
                    <a:pt x="1286933" y="2201333"/>
                  </a:cubicBezTo>
                  <a:cubicBezTo>
                    <a:pt x="1265766" y="2190750"/>
                    <a:pt x="1229783" y="2256366"/>
                    <a:pt x="1198033" y="2214033"/>
                  </a:cubicBezTo>
                  <a:cubicBezTo>
                    <a:pt x="1166283" y="2171700"/>
                    <a:pt x="1090083" y="2010833"/>
                    <a:pt x="1096433" y="1947333"/>
                  </a:cubicBezTo>
                  <a:cubicBezTo>
                    <a:pt x="1102783" y="1883833"/>
                    <a:pt x="1246716" y="1847850"/>
                    <a:pt x="1236133" y="1833033"/>
                  </a:cubicBezTo>
                  <a:cubicBezTo>
                    <a:pt x="1225550" y="1818216"/>
                    <a:pt x="1094316" y="1847850"/>
                    <a:pt x="1032933" y="1858433"/>
                  </a:cubicBezTo>
                  <a:cubicBezTo>
                    <a:pt x="971550" y="1869016"/>
                    <a:pt x="952500" y="1949450"/>
                    <a:pt x="867833" y="1896533"/>
                  </a:cubicBezTo>
                  <a:cubicBezTo>
                    <a:pt x="783166" y="1843616"/>
                    <a:pt x="579966" y="1672166"/>
                    <a:pt x="524933" y="1540933"/>
                  </a:cubicBezTo>
                  <a:cubicBezTo>
                    <a:pt x="469900" y="1409700"/>
                    <a:pt x="575733" y="1217083"/>
                    <a:pt x="537633" y="1109133"/>
                  </a:cubicBezTo>
                  <a:cubicBezTo>
                    <a:pt x="499533" y="1001183"/>
                    <a:pt x="361950" y="924983"/>
                    <a:pt x="296333" y="893233"/>
                  </a:cubicBezTo>
                  <a:cubicBezTo>
                    <a:pt x="230716" y="861483"/>
                    <a:pt x="160866" y="939800"/>
                    <a:pt x="143933" y="918633"/>
                  </a:cubicBezTo>
                  <a:cubicBezTo>
                    <a:pt x="127000" y="897466"/>
                    <a:pt x="213783" y="810683"/>
                    <a:pt x="194733" y="766233"/>
                  </a:cubicBezTo>
                  <a:cubicBezTo>
                    <a:pt x="175683" y="721783"/>
                    <a:pt x="59266" y="706966"/>
                    <a:pt x="29633" y="651933"/>
                  </a:cubicBezTo>
                  <a:cubicBezTo>
                    <a:pt x="0" y="596900"/>
                    <a:pt x="8466" y="516466"/>
                    <a:pt x="16933" y="436033"/>
                  </a:cubicBezTo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2302933" y="2664883"/>
              <a:ext cx="1267884" cy="1007534"/>
            </a:xfrm>
            <a:custGeom>
              <a:avLst/>
              <a:gdLst>
                <a:gd name="connsiteX0" fmla="*/ 1265767 w 1267884"/>
                <a:gd name="connsiteY0" fmla="*/ 573617 h 1007534"/>
                <a:gd name="connsiteX1" fmla="*/ 1164167 w 1267884"/>
                <a:gd name="connsiteY1" fmla="*/ 637117 h 1007534"/>
                <a:gd name="connsiteX2" fmla="*/ 1113367 w 1267884"/>
                <a:gd name="connsiteY2" fmla="*/ 510117 h 1007534"/>
                <a:gd name="connsiteX3" fmla="*/ 1049867 w 1267884"/>
                <a:gd name="connsiteY3" fmla="*/ 395817 h 1007534"/>
                <a:gd name="connsiteX4" fmla="*/ 999067 w 1267884"/>
                <a:gd name="connsiteY4" fmla="*/ 408517 h 1007534"/>
                <a:gd name="connsiteX5" fmla="*/ 922867 w 1267884"/>
                <a:gd name="connsiteY5" fmla="*/ 268817 h 1007534"/>
                <a:gd name="connsiteX6" fmla="*/ 897467 w 1267884"/>
                <a:gd name="connsiteY6" fmla="*/ 103717 h 1007534"/>
                <a:gd name="connsiteX7" fmla="*/ 783167 w 1267884"/>
                <a:gd name="connsiteY7" fmla="*/ 14817 h 1007534"/>
                <a:gd name="connsiteX8" fmla="*/ 872067 w 1267884"/>
                <a:gd name="connsiteY8" fmla="*/ 192617 h 1007534"/>
                <a:gd name="connsiteX9" fmla="*/ 846667 w 1267884"/>
                <a:gd name="connsiteY9" fmla="*/ 306917 h 1007534"/>
                <a:gd name="connsiteX10" fmla="*/ 999067 w 1267884"/>
                <a:gd name="connsiteY10" fmla="*/ 472017 h 1007534"/>
                <a:gd name="connsiteX11" fmla="*/ 935567 w 1267884"/>
                <a:gd name="connsiteY11" fmla="*/ 599017 h 1007534"/>
                <a:gd name="connsiteX12" fmla="*/ 719667 w 1267884"/>
                <a:gd name="connsiteY12" fmla="*/ 675217 h 1007534"/>
                <a:gd name="connsiteX13" fmla="*/ 745067 w 1267884"/>
                <a:gd name="connsiteY13" fmla="*/ 522817 h 1007534"/>
                <a:gd name="connsiteX14" fmla="*/ 681567 w 1267884"/>
                <a:gd name="connsiteY14" fmla="*/ 421217 h 1007534"/>
                <a:gd name="connsiteX15" fmla="*/ 465667 w 1267884"/>
                <a:gd name="connsiteY15" fmla="*/ 510117 h 1007534"/>
                <a:gd name="connsiteX16" fmla="*/ 351367 w 1267884"/>
                <a:gd name="connsiteY16" fmla="*/ 141817 h 1007534"/>
                <a:gd name="connsiteX17" fmla="*/ 287867 w 1267884"/>
                <a:gd name="connsiteY17" fmla="*/ 141817 h 1007534"/>
                <a:gd name="connsiteX18" fmla="*/ 338667 w 1267884"/>
                <a:gd name="connsiteY18" fmla="*/ 522817 h 1007534"/>
                <a:gd name="connsiteX19" fmla="*/ 402167 w 1267884"/>
                <a:gd name="connsiteY19" fmla="*/ 662517 h 1007534"/>
                <a:gd name="connsiteX20" fmla="*/ 237067 w 1267884"/>
                <a:gd name="connsiteY20" fmla="*/ 903817 h 1007534"/>
                <a:gd name="connsiteX21" fmla="*/ 21167 w 1267884"/>
                <a:gd name="connsiteY21" fmla="*/ 1005417 h 1007534"/>
                <a:gd name="connsiteX22" fmla="*/ 364067 w 1267884"/>
                <a:gd name="connsiteY22" fmla="*/ 916517 h 1007534"/>
                <a:gd name="connsiteX23" fmla="*/ 452967 w 1267884"/>
                <a:gd name="connsiteY23" fmla="*/ 662517 h 1007534"/>
                <a:gd name="connsiteX24" fmla="*/ 643467 w 1267884"/>
                <a:gd name="connsiteY24" fmla="*/ 535517 h 1007534"/>
                <a:gd name="connsiteX25" fmla="*/ 694267 w 1267884"/>
                <a:gd name="connsiteY25" fmla="*/ 713317 h 1007534"/>
                <a:gd name="connsiteX26" fmla="*/ 643467 w 1267884"/>
                <a:gd name="connsiteY26" fmla="*/ 802217 h 1007534"/>
                <a:gd name="connsiteX27" fmla="*/ 821267 w 1267884"/>
                <a:gd name="connsiteY27" fmla="*/ 713317 h 1007534"/>
                <a:gd name="connsiteX28" fmla="*/ 999067 w 1267884"/>
                <a:gd name="connsiteY28" fmla="*/ 713317 h 1007534"/>
                <a:gd name="connsiteX29" fmla="*/ 1049867 w 1267884"/>
                <a:gd name="connsiteY29" fmla="*/ 586317 h 1007534"/>
                <a:gd name="connsiteX30" fmla="*/ 1176867 w 1267884"/>
                <a:gd name="connsiteY30" fmla="*/ 738717 h 1007534"/>
                <a:gd name="connsiteX31" fmla="*/ 1265767 w 1267884"/>
                <a:gd name="connsiteY31" fmla="*/ 573617 h 100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67884" h="1007534">
                  <a:moveTo>
                    <a:pt x="1265767" y="573617"/>
                  </a:moveTo>
                  <a:cubicBezTo>
                    <a:pt x="1263650" y="556684"/>
                    <a:pt x="1189567" y="647700"/>
                    <a:pt x="1164167" y="637117"/>
                  </a:cubicBezTo>
                  <a:cubicBezTo>
                    <a:pt x="1138767" y="626534"/>
                    <a:pt x="1132417" y="550334"/>
                    <a:pt x="1113367" y="510117"/>
                  </a:cubicBezTo>
                  <a:cubicBezTo>
                    <a:pt x="1094317" y="469900"/>
                    <a:pt x="1068917" y="412750"/>
                    <a:pt x="1049867" y="395817"/>
                  </a:cubicBezTo>
                  <a:cubicBezTo>
                    <a:pt x="1030817" y="378884"/>
                    <a:pt x="1020234" y="429684"/>
                    <a:pt x="999067" y="408517"/>
                  </a:cubicBezTo>
                  <a:cubicBezTo>
                    <a:pt x="977900" y="387350"/>
                    <a:pt x="939800" y="319617"/>
                    <a:pt x="922867" y="268817"/>
                  </a:cubicBezTo>
                  <a:cubicBezTo>
                    <a:pt x="905934" y="218017"/>
                    <a:pt x="920750" y="146050"/>
                    <a:pt x="897467" y="103717"/>
                  </a:cubicBezTo>
                  <a:cubicBezTo>
                    <a:pt x="874184" y="61384"/>
                    <a:pt x="787400" y="0"/>
                    <a:pt x="783167" y="14817"/>
                  </a:cubicBezTo>
                  <a:cubicBezTo>
                    <a:pt x="778934" y="29634"/>
                    <a:pt x="861484" y="143934"/>
                    <a:pt x="872067" y="192617"/>
                  </a:cubicBezTo>
                  <a:cubicBezTo>
                    <a:pt x="882650" y="241300"/>
                    <a:pt x="825500" y="260350"/>
                    <a:pt x="846667" y="306917"/>
                  </a:cubicBezTo>
                  <a:cubicBezTo>
                    <a:pt x="867834" y="353484"/>
                    <a:pt x="984250" y="423334"/>
                    <a:pt x="999067" y="472017"/>
                  </a:cubicBezTo>
                  <a:cubicBezTo>
                    <a:pt x="1013884" y="520700"/>
                    <a:pt x="982133" y="565150"/>
                    <a:pt x="935567" y="599017"/>
                  </a:cubicBezTo>
                  <a:cubicBezTo>
                    <a:pt x="889001" y="632884"/>
                    <a:pt x="751417" y="687917"/>
                    <a:pt x="719667" y="675217"/>
                  </a:cubicBezTo>
                  <a:cubicBezTo>
                    <a:pt x="687917" y="662517"/>
                    <a:pt x="751417" y="565150"/>
                    <a:pt x="745067" y="522817"/>
                  </a:cubicBezTo>
                  <a:cubicBezTo>
                    <a:pt x="738717" y="480484"/>
                    <a:pt x="728134" y="423334"/>
                    <a:pt x="681567" y="421217"/>
                  </a:cubicBezTo>
                  <a:cubicBezTo>
                    <a:pt x="635000" y="419100"/>
                    <a:pt x="520700" y="556684"/>
                    <a:pt x="465667" y="510117"/>
                  </a:cubicBezTo>
                  <a:cubicBezTo>
                    <a:pt x="410634" y="463550"/>
                    <a:pt x="381000" y="203200"/>
                    <a:pt x="351367" y="141817"/>
                  </a:cubicBezTo>
                  <a:cubicBezTo>
                    <a:pt x="321734" y="80434"/>
                    <a:pt x="289984" y="78317"/>
                    <a:pt x="287867" y="141817"/>
                  </a:cubicBezTo>
                  <a:cubicBezTo>
                    <a:pt x="285750" y="205317"/>
                    <a:pt x="319617" y="436034"/>
                    <a:pt x="338667" y="522817"/>
                  </a:cubicBezTo>
                  <a:cubicBezTo>
                    <a:pt x="357717" y="609600"/>
                    <a:pt x="419100" y="599017"/>
                    <a:pt x="402167" y="662517"/>
                  </a:cubicBezTo>
                  <a:cubicBezTo>
                    <a:pt x="385234" y="726017"/>
                    <a:pt x="300567" y="846667"/>
                    <a:pt x="237067" y="903817"/>
                  </a:cubicBezTo>
                  <a:cubicBezTo>
                    <a:pt x="173567" y="960967"/>
                    <a:pt x="0" y="1003300"/>
                    <a:pt x="21167" y="1005417"/>
                  </a:cubicBezTo>
                  <a:cubicBezTo>
                    <a:pt x="42334" y="1007534"/>
                    <a:pt x="292100" y="973667"/>
                    <a:pt x="364067" y="916517"/>
                  </a:cubicBezTo>
                  <a:cubicBezTo>
                    <a:pt x="436034" y="859367"/>
                    <a:pt x="406400" y="726017"/>
                    <a:pt x="452967" y="662517"/>
                  </a:cubicBezTo>
                  <a:cubicBezTo>
                    <a:pt x="499534" y="599017"/>
                    <a:pt x="603251" y="527050"/>
                    <a:pt x="643467" y="535517"/>
                  </a:cubicBezTo>
                  <a:cubicBezTo>
                    <a:pt x="683683" y="543984"/>
                    <a:pt x="694267" y="668867"/>
                    <a:pt x="694267" y="713317"/>
                  </a:cubicBezTo>
                  <a:cubicBezTo>
                    <a:pt x="694267" y="757767"/>
                    <a:pt x="622300" y="802217"/>
                    <a:pt x="643467" y="802217"/>
                  </a:cubicBezTo>
                  <a:cubicBezTo>
                    <a:pt x="664634" y="802217"/>
                    <a:pt x="762000" y="728134"/>
                    <a:pt x="821267" y="713317"/>
                  </a:cubicBezTo>
                  <a:cubicBezTo>
                    <a:pt x="880534" y="698500"/>
                    <a:pt x="960967" y="734484"/>
                    <a:pt x="999067" y="713317"/>
                  </a:cubicBezTo>
                  <a:cubicBezTo>
                    <a:pt x="1037167" y="692150"/>
                    <a:pt x="1020234" y="582084"/>
                    <a:pt x="1049867" y="586317"/>
                  </a:cubicBezTo>
                  <a:cubicBezTo>
                    <a:pt x="1079500" y="590550"/>
                    <a:pt x="1136650" y="738717"/>
                    <a:pt x="1176867" y="738717"/>
                  </a:cubicBezTo>
                  <a:cubicBezTo>
                    <a:pt x="1217084" y="738717"/>
                    <a:pt x="1267884" y="590550"/>
                    <a:pt x="1265767" y="573617"/>
                  </a:cubicBez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654050" y="3128433"/>
              <a:ext cx="1701800" cy="1907117"/>
            </a:xfrm>
            <a:custGeom>
              <a:avLst/>
              <a:gdLst>
                <a:gd name="connsiteX0" fmla="*/ 1543050 w 1701800"/>
                <a:gd name="connsiteY0" fmla="*/ 59267 h 1907117"/>
                <a:gd name="connsiteX1" fmla="*/ 1466850 w 1701800"/>
                <a:gd name="connsiteY1" fmla="*/ 148167 h 1907117"/>
                <a:gd name="connsiteX2" fmla="*/ 1530350 w 1701800"/>
                <a:gd name="connsiteY2" fmla="*/ 338667 h 1907117"/>
                <a:gd name="connsiteX3" fmla="*/ 1695450 w 1701800"/>
                <a:gd name="connsiteY3" fmla="*/ 338667 h 1907117"/>
                <a:gd name="connsiteX4" fmla="*/ 1568450 w 1701800"/>
                <a:gd name="connsiteY4" fmla="*/ 478367 h 1907117"/>
                <a:gd name="connsiteX5" fmla="*/ 1377950 w 1701800"/>
                <a:gd name="connsiteY5" fmla="*/ 668867 h 1907117"/>
                <a:gd name="connsiteX6" fmla="*/ 1162050 w 1701800"/>
                <a:gd name="connsiteY6" fmla="*/ 719667 h 1907117"/>
                <a:gd name="connsiteX7" fmla="*/ 1047750 w 1701800"/>
                <a:gd name="connsiteY7" fmla="*/ 872067 h 1907117"/>
                <a:gd name="connsiteX8" fmla="*/ 895350 w 1701800"/>
                <a:gd name="connsiteY8" fmla="*/ 960967 h 1907117"/>
                <a:gd name="connsiteX9" fmla="*/ 806450 w 1701800"/>
                <a:gd name="connsiteY9" fmla="*/ 1075267 h 1907117"/>
                <a:gd name="connsiteX10" fmla="*/ 654050 w 1701800"/>
                <a:gd name="connsiteY10" fmla="*/ 1164167 h 1907117"/>
                <a:gd name="connsiteX11" fmla="*/ 654050 w 1701800"/>
                <a:gd name="connsiteY11" fmla="*/ 1253067 h 1907117"/>
                <a:gd name="connsiteX12" fmla="*/ 666750 w 1701800"/>
                <a:gd name="connsiteY12" fmla="*/ 1405467 h 1907117"/>
                <a:gd name="connsiteX13" fmla="*/ 565150 w 1701800"/>
                <a:gd name="connsiteY13" fmla="*/ 1494367 h 1907117"/>
                <a:gd name="connsiteX14" fmla="*/ 628650 w 1701800"/>
                <a:gd name="connsiteY14" fmla="*/ 1634067 h 1907117"/>
                <a:gd name="connsiteX15" fmla="*/ 908050 w 1701800"/>
                <a:gd name="connsiteY15" fmla="*/ 1811867 h 1907117"/>
                <a:gd name="connsiteX16" fmla="*/ 1060450 w 1701800"/>
                <a:gd name="connsiteY16" fmla="*/ 1862667 h 1907117"/>
                <a:gd name="connsiteX17" fmla="*/ 920750 w 1701800"/>
                <a:gd name="connsiteY17" fmla="*/ 1875367 h 1907117"/>
                <a:gd name="connsiteX18" fmla="*/ 514350 w 1701800"/>
                <a:gd name="connsiteY18" fmla="*/ 1672167 h 1907117"/>
                <a:gd name="connsiteX19" fmla="*/ 476250 w 1701800"/>
                <a:gd name="connsiteY19" fmla="*/ 1507067 h 1907117"/>
                <a:gd name="connsiteX20" fmla="*/ 298450 w 1701800"/>
                <a:gd name="connsiteY20" fmla="*/ 1468967 h 1907117"/>
                <a:gd name="connsiteX21" fmla="*/ 171450 w 1701800"/>
                <a:gd name="connsiteY21" fmla="*/ 1494367 h 1907117"/>
                <a:gd name="connsiteX22" fmla="*/ 133350 w 1701800"/>
                <a:gd name="connsiteY22" fmla="*/ 1316567 h 1907117"/>
                <a:gd name="connsiteX23" fmla="*/ 6350 w 1701800"/>
                <a:gd name="connsiteY23" fmla="*/ 1189567 h 1907117"/>
                <a:gd name="connsiteX24" fmla="*/ 171450 w 1701800"/>
                <a:gd name="connsiteY24" fmla="*/ 1291167 h 1907117"/>
                <a:gd name="connsiteX25" fmla="*/ 260350 w 1701800"/>
                <a:gd name="connsiteY25" fmla="*/ 1367367 h 1907117"/>
                <a:gd name="connsiteX26" fmla="*/ 425450 w 1701800"/>
                <a:gd name="connsiteY26" fmla="*/ 1392767 h 1907117"/>
                <a:gd name="connsiteX27" fmla="*/ 590550 w 1701800"/>
                <a:gd name="connsiteY27" fmla="*/ 1354667 h 1907117"/>
                <a:gd name="connsiteX28" fmla="*/ 539750 w 1701800"/>
                <a:gd name="connsiteY28" fmla="*/ 1265767 h 1907117"/>
                <a:gd name="connsiteX29" fmla="*/ 552450 w 1701800"/>
                <a:gd name="connsiteY29" fmla="*/ 1164167 h 1907117"/>
                <a:gd name="connsiteX30" fmla="*/ 565150 w 1701800"/>
                <a:gd name="connsiteY30" fmla="*/ 999067 h 1907117"/>
                <a:gd name="connsiteX31" fmla="*/ 704850 w 1701800"/>
                <a:gd name="connsiteY31" fmla="*/ 1037167 h 1907117"/>
                <a:gd name="connsiteX32" fmla="*/ 793750 w 1701800"/>
                <a:gd name="connsiteY32" fmla="*/ 884767 h 1907117"/>
                <a:gd name="connsiteX33" fmla="*/ 730250 w 1701800"/>
                <a:gd name="connsiteY33" fmla="*/ 732367 h 1907117"/>
                <a:gd name="connsiteX34" fmla="*/ 450850 w 1701800"/>
                <a:gd name="connsiteY34" fmla="*/ 465667 h 1907117"/>
                <a:gd name="connsiteX35" fmla="*/ 463550 w 1701800"/>
                <a:gd name="connsiteY35" fmla="*/ 351367 h 1907117"/>
                <a:gd name="connsiteX36" fmla="*/ 552450 w 1701800"/>
                <a:gd name="connsiteY36" fmla="*/ 529167 h 1907117"/>
                <a:gd name="connsiteX37" fmla="*/ 768350 w 1701800"/>
                <a:gd name="connsiteY37" fmla="*/ 668867 h 1907117"/>
                <a:gd name="connsiteX38" fmla="*/ 844550 w 1701800"/>
                <a:gd name="connsiteY38" fmla="*/ 846667 h 1907117"/>
                <a:gd name="connsiteX39" fmla="*/ 958850 w 1701800"/>
                <a:gd name="connsiteY39" fmla="*/ 795867 h 1907117"/>
                <a:gd name="connsiteX40" fmla="*/ 996950 w 1701800"/>
                <a:gd name="connsiteY40" fmla="*/ 681567 h 1907117"/>
                <a:gd name="connsiteX41" fmla="*/ 1174750 w 1701800"/>
                <a:gd name="connsiteY41" fmla="*/ 567267 h 1907117"/>
                <a:gd name="connsiteX42" fmla="*/ 1454150 w 1701800"/>
                <a:gd name="connsiteY42" fmla="*/ 491067 h 1907117"/>
                <a:gd name="connsiteX43" fmla="*/ 1517650 w 1701800"/>
                <a:gd name="connsiteY43" fmla="*/ 376767 h 1907117"/>
                <a:gd name="connsiteX44" fmla="*/ 1454150 w 1701800"/>
                <a:gd name="connsiteY44" fmla="*/ 313267 h 1907117"/>
                <a:gd name="connsiteX45" fmla="*/ 1390650 w 1701800"/>
                <a:gd name="connsiteY45" fmla="*/ 122767 h 1907117"/>
                <a:gd name="connsiteX46" fmla="*/ 1479550 w 1701800"/>
                <a:gd name="connsiteY46" fmla="*/ 8467 h 1907117"/>
                <a:gd name="connsiteX47" fmla="*/ 1543050 w 1701800"/>
                <a:gd name="connsiteY47" fmla="*/ 59267 h 190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701800" h="1907117">
                  <a:moveTo>
                    <a:pt x="1543050" y="59267"/>
                  </a:moveTo>
                  <a:cubicBezTo>
                    <a:pt x="1540933" y="82550"/>
                    <a:pt x="1468967" y="101600"/>
                    <a:pt x="1466850" y="148167"/>
                  </a:cubicBezTo>
                  <a:cubicBezTo>
                    <a:pt x="1464733" y="194734"/>
                    <a:pt x="1492250" y="306917"/>
                    <a:pt x="1530350" y="338667"/>
                  </a:cubicBezTo>
                  <a:cubicBezTo>
                    <a:pt x="1568450" y="370417"/>
                    <a:pt x="1689100" y="315384"/>
                    <a:pt x="1695450" y="338667"/>
                  </a:cubicBezTo>
                  <a:cubicBezTo>
                    <a:pt x="1701800" y="361950"/>
                    <a:pt x="1621367" y="423334"/>
                    <a:pt x="1568450" y="478367"/>
                  </a:cubicBezTo>
                  <a:cubicBezTo>
                    <a:pt x="1515533" y="533400"/>
                    <a:pt x="1445683" y="628650"/>
                    <a:pt x="1377950" y="668867"/>
                  </a:cubicBezTo>
                  <a:cubicBezTo>
                    <a:pt x="1310217" y="709084"/>
                    <a:pt x="1217083" y="685800"/>
                    <a:pt x="1162050" y="719667"/>
                  </a:cubicBezTo>
                  <a:cubicBezTo>
                    <a:pt x="1107017" y="753534"/>
                    <a:pt x="1092200" y="831850"/>
                    <a:pt x="1047750" y="872067"/>
                  </a:cubicBezTo>
                  <a:cubicBezTo>
                    <a:pt x="1003300" y="912284"/>
                    <a:pt x="935567" y="927100"/>
                    <a:pt x="895350" y="960967"/>
                  </a:cubicBezTo>
                  <a:cubicBezTo>
                    <a:pt x="855133" y="994834"/>
                    <a:pt x="846667" y="1041400"/>
                    <a:pt x="806450" y="1075267"/>
                  </a:cubicBezTo>
                  <a:cubicBezTo>
                    <a:pt x="766233" y="1109134"/>
                    <a:pt x="679450" y="1134534"/>
                    <a:pt x="654050" y="1164167"/>
                  </a:cubicBezTo>
                  <a:cubicBezTo>
                    <a:pt x="628650" y="1193800"/>
                    <a:pt x="651933" y="1212850"/>
                    <a:pt x="654050" y="1253067"/>
                  </a:cubicBezTo>
                  <a:cubicBezTo>
                    <a:pt x="656167" y="1293284"/>
                    <a:pt x="681567" y="1365250"/>
                    <a:pt x="666750" y="1405467"/>
                  </a:cubicBezTo>
                  <a:cubicBezTo>
                    <a:pt x="651933" y="1445684"/>
                    <a:pt x="571500" y="1456267"/>
                    <a:pt x="565150" y="1494367"/>
                  </a:cubicBezTo>
                  <a:cubicBezTo>
                    <a:pt x="558800" y="1532467"/>
                    <a:pt x="571500" y="1581150"/>
                    <a:pt x="628650" y="1634067"/>
                  </a:cubicBezTo>
                  <a:cubicBezTo>
                    <a:pt x="685800" y="1686984"/>
                    <a:pt x="836083" y="1773767"/>
                    <a:pt x="908050" y="1811867"/>
                  </a:cubicBezTo>
                  <a:cubicBezTo>
                    <a:pt x="980017" y="1849967"/>
                    <a:pt x="1058333" y="1852084"/>
                    <a:pt x="1060450" y="1862667"/>
                  </a:cubicBezTo>
                  <a:cubicBezTo>
                    <a:pt x="1062567" y="1873250"/>
                    <a:pt x="1011767" y="1907117"/>
                    <a:pt x="920750" y="1875367"/>
                  </a:cubicBezTo>
                  <a:cubicBezTo>
                    <a:pt x="829733" y="1843617"/>
                    <a:pt x="588433" y="1733550"/>
                    <a:pt x="514350" y="1672167"/>
                  </a:cubicBezTo>
                  <a:cubicBezTo>
                    <a:pt x="440267" y="1610784"/>
                    <a:pt x="512233" y="1540934"/>
                    <a:pt x="476250" y="1507067"/>
                  </a:cubicBezTo>
                  <a:cubicBezTo>
                    <a:pt x="440267" y="1473200"/>
                    <a:pt x="349250" y="1471084"/>
                    <a:pt x="298450" y="1468967"/>
                  </a:cubicBezTo>
                  <a:cubicBezTo>
                    <a:pt x="247650" y="1466850"/>
                    <a:pt x="198967" y="1519767"/>
                    <a:pt x="171450" y="1494367"/>
                  </a:cubicBezTo>
                  <a:cubicBezTo>
                    <a:pt x="143933" y="1468967"/>
                    <a:pt x="160867" y="1367367"/>
                    <a:pt x="133350" y="1316567"/>
                  </a:cubicBezTo>
                  <a:cubicBezTo>
                    <a:pt x="105833" y="1265767"/>
                    <a:pt x="0" y="1193800"/>
                    <a:pt x="6350" y="1189567"/>
                  </a:cubicBezTo>
                  <a:cubicBezTo>
                    <a:pt x="12700" y="1185334"/>
                    <a:pt x="129117" y="1261534"/>
                    <a:pt x="171450" y="1291167"/>
                  </a:cubicBezTo>
                  <a:cubicBezTo>
                    <a:pt x="213783" y="1320800"/>
                    <a:pt x="218017" y="1350434"/>
                    <a:pt x="260350" y="1367367"/>
                  </a:cubicBezTo>
                  <a:cubicBezTo>
                    <a:pt x="302683" y="1384300"/>
                    <a:pt x="370417" y="1394884"/>
                    <a:pt x="425450" y="1392767"/>
                  </a:cubicBezTo>
                  <a:cubicBezTo>
                    <a:pt x="480483" y="1390650"/>
                    <a:pt x="571500" y="1375833"/>
                    <a:pt x="590550" y="1354667"/>
                  </a:cubicBezTo>
                  <a:cubicBezTo>
                    <a:pt x="609600" y="1333501"/>
                    <a:pt x="546100" y="1297517"/>
                    <a:pt x="539750" y="1265767"/>
                  </a:cubicBezTo>
                  <a:cubicBezTo>
                    <a:pt x="533400" y="1234017"/>
                    <a:pt x="548217" y="1208617"/>
                    <a:pt x="552450" y="1164167"/>
                  </a:cubicBezTo>
                  <a:cubicBezTo>
                    <a:pt x="556683" y="1119717"/>
                    <a:pt x="539750" y="1020234"/>
                    <a:pt x="565150" y="999067"/>
                  </a:cubicBezTo>
                  <a:cubicBezTo>
                    <a:pt x="590550" y="977900"/>
                    <a:pt x="666750" y="1056217"/>
                    <a:pt x="704850" y="1037167"/>
                  </a:cubicBezTo>
                  <a:cubicBezTo>
                    <a:pt x="742950" y="1018117"/>
                    <a:pt x="789517" y="935567"/>
                    <a:pt x="793750" y="884767"/>
                  </a:cubicBezTo>
                  <a:cubicBezTo>
                    <a:pt x="797983" y="833967"/>
                    <a:pt x="787400" y="802217"/>
                    <a:pt x="730250" y="732367"/>
                  </a:cubicBezTo>
                  <a:cubicBezTo>
                    <a:pt x="673100" y="662517"/>
                    <a:pt x="495300" y="529167"/>
                    <a:pt x="450850" y="465667"/>
                  </a:cubicBezTo>
                  <a:cubicBezTo>
                    <a:pt x="406400" y="402167"/>
                    <a:pt x="446617" y="340784"/>
                    <a:pt x="463550" y="351367"/>
                  </a:cubicBezTo>
                  <a:cubicBezTo>
                    <a:pt x="480483" y="361950"/>
                    <a:pt x="501650" y="476250"/>
                    <a:pt x="552450" y="529167"/>
                  </a:cubicBezTo>
                  <a:cubicBezTo>
                    <a:pt x="603250" y="582084"/>
                    <a:pt x="719667" y="615950"/>
                    <a:pt x="768350" y="668867"/>
                  </a:cubicBezTo>
                  <a:cubicBezTo>
                    <a:pt x="817033" y="721784"/>
                    <a:pt x="812800" y="825500"/>
                    <a:pt x="844550" y="846667"/>
                  </a:cubicBezTo>
                  <a:cubicBezTo>
                    <a:pt x="876300" y="867834"/>
                    <a:pt x="933450" y="823384"/>
                    <a:pt x="958850" y="795867"/>
                  </a:cubicBezTo>
                  <a:cubicBezTo>
                    <a:pt x="984250" y="768350"/>
                    <a:pt x="960967" y="719667"/>
                    <a:pt x="996950" y="681567"/>
                  </a:cubicBezTo>
                  <a:cubicBezTo>
                    <a:pt x="1032933" y="643467"/>
                    <a:pt x="1098550" y="599017"/>
                    <a:pt x="1174750" y="567267"/>
                  </a:cubicBezTo>
                  <a:cubicBezTo>
                    <a:pt x="1250950" y="535517"/>
                    <a:pt x="1397000" y="522817"/>
                    <a:pt x="1454150" y="491067"/>
                  </a:cubicBezTo>
                  <a:cubicBezTo>
                    <a:pt x="1511300" y="459317"/>
                    <a:pt x="1517650" y="406400"/>
                    <a:pt x="1517650" y="376767"/>
                  </a:cubicBezTo>
                  <a:cubicBezTo>
                    <a:pt x="1517650" y="347134"/>
                    <a:pt x="1475317" y="355600"/>
                    <a:pt x="1454150" y="313267"/>
                  </a:cubicBezTo>
                  <a:cubicBezTo>
                    <a:pt x="1432983" y="270934"/>
                    <a:pt x="1386417" y="173567"/>
                    <a:pt x="1390650" y="122767"/>
                  </a:cubicBezTo>
                  <a:cubicBezTo>
                    <a:pt x="1394883" y="71967"/>
                    <a:pt x="1449917" y="16934"/>
                    <a:pt x="1479550" y="8467"/>
                  </a:cubicBezTo>
                  <a:cubicBezTo>
                    <a:pt x="1509183" y="0"/>
                    <a:pt x="1545167" y="35984"/>
                    <a:pt x="1543050" y="59267"/>
                  </a:cubicBez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2254250" y="2753783"/>
              <a:ext cx="279400" cy="647700"/>
            </a:xfrm>
            <a:custGeom>
              <a:avLst/>
              <a:gdLst>
                <a:gd name="connsiteX0" fmla="*/ 19050 w 279400"/>
                <a:gd name="connsiteY0" fmla="*/ 14817 h 647700"/>
                <a:gd name="connsiteX1" fmla="*/ 146050 w 279400"/>
                <a:gd name="connsiteY1" fmla="*/ 268817 h 647700"/>
                <a:gd name="connsiteX2" fmla="*/ 209550 w 279400"/>
                <a:gd name="connsiteY2" fmla="*/ 459317 h 647700"/>
                <a:gd name="connsiteX3" fmla="*/ 260350 w 279400"/>
                <a:gd name="connsiteY3" fmla="*/ 586317 h 647700"/>
                <a:gd name="connsiteX4" fmla="*/ 95250 w 279400"/>
                <a:gd name="connsiteY4" fmla="*/ 637117 h 647700"/>
                <a:gd name="connsiteX5" fmla="*/ 82550 w 279400"/>
                <a:gd name="connsiteY5" fmla="*/ 522817 h 647700"/>
                <a:gd name="connsiteX6" fmla="*/ 158750 w 279400"/>
                <a:gd name="connsiteY6" fmla="*/ 459317 h 647700"/>
                <a:gd name="connsiteX7" fmla="*/ 31750 w 279400"/>
                <a:gd name="connsiteY7" fmla="*/ 179917 h 647700"/>
                <a:gd name="connsiteX8" fmla="*/ 19050 w 279400"/>
                <a:gd name="connsiteY8" fmla="*/ 14817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400" h="647700">
                  <a:moveTo>
                    <a:pt x="19050" y="14817"/>
                  </a:moveTo>
                  <a:cubicBezTo>
                    <a:pt x="38100" y="29634"/>
                    <a:pt x="114300" y="194734"/>
                    <a:pt x="146050" y="268817"/>
                  </a:cubicBezTo>
                  <a:cubicBezTo>
                    <a:pt x="177800" y="342900"/>
                    <a:pt x="190500" y="406400"/>
                    <a:pt x="209550" y="459317"/>
                  </a:cubicBezTo>
                  <a:cubicBezTo>
                    <a:pt x="228600" y="512234"/>
                    <a:pt x="279400" y="556684"/>
                    <a:pt x="260350" y="586317"/>
                  </a:cubicBezTo>
                  <a:cubicBezTo>
                    <a:pt x="241300" y="615950"/>
                    <a:pt x="124883" y="647700"/>
                    <a:pt x="95250" y="637117"/>
                  </a:cubicBezTo>
                  <a:cubicBezTo>
                    <a:pt x="65617" y="626534"/>
                    <a:pt x="71967" y="552450"/>
                    <a:pt x="82550" y="522817"/>
                  </a:cubicBezTo>
                  <a:cubicBezTo>
                    <a:pt x="93133" y="493184"/>
                    <a:pt x="167217" y="516467"/>
                    <a:pt x="158750" y="459317"/>
                  </a:cubicBezTo>
                  <a:cubicBezTo>
                    <a:pt x="150283" y="402167"/>
                    <a:pt x="50800" y="256117"/>
                    <a:pt x="31750" y="179917"/>
                  </a:cubicBezTo>
                  <a:cubicBezTo>
                    <a:pt x="12700" y="103717"/>
                    <a:pt x="0" y="0"/>
                    <a:pt x="19050" y="14817"/>
                  </a:cubicBez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3566583" y="3312583"/>
              <a:ext cx="867834" cy="478367"/>
            </a:xfrm>
            <a:custGeom>
              <a:avLst/>
              <a:gdLst>
                <a:gd name="connsiteX0" fmla="*/ 141817 w 867834"/>
                <a:gd name="connsiteY0" fmla="*/ 27517 h 478367"/>
                <a:gd name="connsiteX1" fmla="*/ 14817 w 867834"/>
                <a:gd name="connsiteY1" fmla="*/ 192617 h 478367"/>
                <a:gd name="connsiteX2" fmla="*/ 52917 w 867834"/>
                <a:gd name="connsiteY2" fmla="*/ 421217 h 478367"/>
                <a:gd name="connsiteX3" fmla="*/ 116417 w 867834"/>
                <a:gd name="connsiteY3" fmla="*/ 268817 h 478367"/>
                <a:gd name="connsiteX4" fmla="*/ 192617 w 867834"/>
                <a:gd name="connsiteY4" fmla="*/ 268817 h 478367"/>
                <a:gd name="connsiteX5" fmla="*/ 256117 w 867834"/>
                <a:gd name="connsiteY5" fmla="*/ 421217 h 478367"/>
                <a:gd name="connsiteX6" fmla="*/ 383117 w 867834"/>
                <a:gd name="connsiteY6" fmla="*/ 459317 h 478367"/>
                <a:gd name="connsiteX7" fmla="*/ 446617 w 867834"/>
                <a:gd name="connsiteY7" fmla="*/ 370417 h 478367"/>
                <a:gd name="connsiteX8" fmla="*/ 573617 w 867834"/>
                <a:gd name="connsiteY8" fmla="*/ 421217 h 478367"/>
                <a:gd name="connsiteX9" fmla="*/ 700617 w 867834"/>
                <a:gd name="connsiteY9" fmla="*/ 319617 h 478367"/>
                <a:gd name="connsiteX10" fmla="*/ 853017 w 867834"/>
                <a:gd name="connsiteY10" fmla="*/ 472017 h 478367"/>
                <a:gd name="connsiteX11" fmla="*/ 789517 w 867834"/>
                <a:gd name="connsiteY11" fmla="*/ 281517 h 478367"/>
                <a:gd name="connsiteX12" fmla="*/ 827617 w 867834"/>
                <a:gd name="connsiteY12" fmla="*/ 154517 h 478367"/>
                <a:gd name="connsiteX13" fmla="*/ 662517 w 867834"/>
                <a:gd name="connsiteY13" fmla="*/ 230717 h 478367"/>
                <a:gd name="connsiteX14" fmla="*/ 573617 w 867834"/>
                <a:gd name="connsiteY14" fmla="*/ 319617 h 478367"/>
                <a:gd name="connsiteX15" fmla="*/ 421217 w 867834"/>
                <a:gd name="connsiteY15" fmla="*/ 243417 h 478367"/>
                <a:gd name="connsiteX16" fmla="*/ 345017 w 867834"/>
                <a:gd name="connsiteY16" fmla="*/ 370417 h 478367"/>
                <a:gd name="connsiteX17" fmla="*/ 230717 w 867834"/>
                <a:gd name="connsiteY17" fmla="*/ 281517 h 478367"/>
                <a:gd name="connsiteX18" fmla="*/ 192617 w 867834"/>
                <a:gd name="connsiteY18" fmla="*/ 167217 h 478367"/>
                <a:gd name="connsiteX19" fmla="*/ 218017 w 867834"/>
                <a:gd name="connsiteY19" fmla="*/ 27517 h 478367"/>
                <a:gd name="connsiteX20" fmla="*/ 141817 w 867834"/>
                <a:gd name="connsiteY20" fmla="*/ 27517 h 4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7834" h="478367">
                  <a:moveTo>
                    <a:pt x="141817" y="27517"/>
                  </a:moveTo>
                  <a:cubicBezTo>
                    <a:pt x="107950" y="55034"/>
                    <a:pt x="29634" y="127000"/>
                    <a:pt x="14817" y="192617"/>
                  </a:cubicBezTo>
                  <a:cubicBezTo>
                    <a:pt x="0" y="258234"/>
                    <a:pt x="35984" y="408517"/>
                    <a:pt x="52917" y="421217"/>
                  </a:cubicBezTo>
                  <a:cubicBezTo>
                    <a:pt x="69850" y="433917"/>
                    <a:pt x="93134" y="294217"/>
                    <a:pt x="116417" y="268817"/>
                  </a:cubicBezTo>
                  <a:cubicBezTo>
                    <a:pt x="139700" y="243417"/>
                    <a:pt x="169334" y="243417"/>
                    <a:pt x="192617" y="268817"/>
                  </a:cubicBezTo>
                  <a:cubicBezTo>
                    <a:pt x="215900" y="294217"/>
                    <a:pt x="224367" y="389467"/>
                    <a:pt x="256117" y="421217"/>
                  </a:cubicBezTo>
                  <a:cubicBezTo>
                    <a:pt x="287867" y="452967"/>
                    <a:pt x="351367" y="467784"/>
                    <a:pt x="383117" y="459317"/>
                  </a:cubicBezTo>
                  <a:cubicBezTo>
                    <a:pt x="414867" y="450850"/>
                    <a:pt x="414867" y="376767"/>
                    <a:pt x="446617" y="370417"/>
                  </a:cubicBezTo>
                  <a:cubicBezTo>
                    <a:pt x="478367" y="364067"/>
                    <a:pt x="531284" y="429684"/>
                    <a:pt x="573617" y="421217"/>
                  </a:cubicBezTo>
                  <a:cubicBezTo>
                    <a:pt x="615950" y="412750"/>
                    <a:pt x="654050" y="311150"/>
                    <a:pt x="700617" y="319617"/>
                  </a:cubicBezTo>
                  <a:cubicBezTo>
                    <a:pt x="747184" y="328084"/>
                    <a:pt x="838200" y="478367"/>
                    <a:pt x="853017" y="472017"/>
                  </a:cubicBezTo>
                  <a:cubicBezTo>
                    <a:pt x="867834" y="465667"/>
                    <a:pt x="793750" y="334434"/>
                    <a:pt x="789517" y="281517"/>
                  </a:cubicBezTo>
                  <a:cubicBezTo>
                    <a:pt x="785284" y="228600"/>
                    <a:pt x="848784" y="162984"/>
                    <a:pt x="827617" y="154517"/>
                  </a:cubicBezTo>
                  <a:cubicBezTo>
                    <a:pt x="806450" y="146050"/>
                    <a:pt x="704850" y="203200"/>
                    <a:pt x="662517" y="230717"/>
                  </a:cubicBezTo>
                  <a:cubicBezTo>
                    <a:pt x="620184" y="258234"/>
                    <a:pt x="613834" y="317500"/>
                    <a:pt x="573617" y="319617"/>
                  </a:cubicBezTo>
                  <a:cubicBezTo>
                    <a:pt x="533400" y="321734"/>
                    <a:pt x="459317" y="234950"/>
                    <a:pt x="421217" y="243417"/>
                  </a:cubicBezTo>
                  <a:cubicBezTo>
                    <a:pt x="383117" y="251884"/>
                    <a:pt x="376767" y="364067"/>
                    <a:pt x="345017" y="370417"/>
                  </a:cubicBezTo>
                  <a:cubicBezTo>
                    <a:pt x="313267" y="376767"/>
                    <a:pt x="256117" y="315384"/>
                    <a:pt x="230717" y="281517"/>
                  </a:cubicBezTo>
                  <a:cubicBezTo>
                    <a:pt x="205317" y="247650"/>
                    <a:pt x="194734" y="209550"/>
                    <a:pt x="192617" y="167217"/>
                  </a:cubicBezTo>
                  <a:cubicBezTo>
                    <a:pt x="190500" y="124884"/>
                    <a:pt x="232834" y="50800"/>
                    <a:pt x="218017" y="27517"/>
                  </a:cubicBezTo>
                  <a:cubicBezTo>
                    <a:pt x="203200" y="4234"/>
                    <a:pt x="175684" y="0"/>
                    <a:pt x="141817" y="27517"/>
                  </a:cubicBez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886883" y="3579283"/>
              <a:ext cx="368300" cy="791634"/>
            </a:xfrm>
            <a:custGeom>
              <a:avLst/>
              <a:gdLst>
                <a:gd name="connsiteX0" fmla="*/ 2117 w 368300"/>
                <a:gd name="connsiteY0" fmla="*/ 700617 h 791634"/>
                <a:gd name="connsiteX1" fmla="*/ 91017 w 368300"/>
                <a:gd name="connsiteY1" fmla="*/ 764117 h 791634"/>
                <a:gd name="connsiteX2" fmla="*/ 205317 w 368300"/>
                <a:gd name="connsiteY2" fmla="*/ 535517 h 791634"/>
                <a:gd name="connsiteX3" fmla="*/ 179917 w 368300"/>
                <a:gd name="connsiteY3" fmla="*/ 408517 h 791634"/>
                <a:gd name="connsiteX4" fmla="*/ 357717 w 368300"/>
                <a:gd name="connsiteY4" fmla="*/ 408517 h 791634"/>
                <a:gd name="connsiteX5" fmla="*/ 243417 w 368300"/>
                <a:gd name="connsiteY5" fmla="*/ 256117 h 791634"/>
                <a:gd name="connsiteX6" fmla="*/ 78317 w 368300"/>
                <a:gd name="connsiteY6" fmla="*/ 2117 h 791634"/>
                <a:gd name="connsiteX7" fmla="*/ 141817 w 368300"/>
                <a:gd name="connsiteY7" fmla="*/ 268817 h 791634"/>
                <a:gd name="connsiteX8" fmla="*/ 179917 w 368300"/>
                <a:gd name="connsiteY8" fmla="*/ 357717 h 791634"/>
                <a:gd name="connsiteX9" fmla="*/ 40217 w 368300"/>
                <a:gd name="connsiteY9" fmla="*/ 408517 h 791634"/>
                <a:gd name="connsiteX10" fmla="*/ 103717 w 368300"/>
                <a:gd name="connsiteY10" fmla="*/ 573617 h 791634"/>
                <a:gd name="connsiteX11" fmla="*/ 2117 w 368300"/>
                <a:gd name="connsiteY11" fmla="*/ 700617 h 79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300" h="791634">
                  <a:moveTo>
                    <a:pt x="2117" y="700617"/>
                  </a:moveTo>
                  <a:cubicBezTo>
                    <a:pt x="0" y="732367"/>
                    <a:pt x="57150" y="791634"/>
                    <a:pt x="91017" y="764117"/>
                  </a:cubicBezTo>
                  <a:cubicBezTo>
                    <a:pt x="124884" y="736600"/>
                    <a:pt x="190500" y="594784"/>
                    <a:pt x="205317" y="535517"/>
                  </a:cubicBezTo>
                  <a:cubicBezTo>
                    <a:pt x="220134" y="476250"/>
                    <a:pt x="154517" y="429684"/>
                    <a:pt x="179917" y="408517"/>
                  </a:cubicBezTo>
                  <a:cubicBezTo>
                    <a:pt x="205317" y="387350"/>
                    <a:pt x="347134" y="433917"/>
                    <a:pt x="357717" y="408517"/>
                  </a:cubicBezTo>
                  <a:cubicBezTo>
                    <a:pt x="368300" y="383117"/>
                    <a:pt x="289984" y="323850"/>
                    <a:pt x="243417" y="256117"/>
                  </a:cubicBezTo>
                  <a:cubicBezTo>
                    <a:pt x="196850" y="188384"/>
                    <a:pt x="95250" y="0"/>
                    <a:pt x="78317" y="2117"/>
                  </a:cubicBezTo>
                  <a:cubicBezTo>
                    <a:pt x="61384" y="4234"/>
                    <a:pt x="124884" y="209550"/>
                    <a:pt x="141817" y="268817"/>
                  </a:cubicBezTo>
                  <a:cubicBezTo>
                    <a:pt x="158750" y="328084"/>
                    <a:pt x="196850" y="334434"/>
                    <a:pt x="179917" y="357717"/>
                  </a:cubicBezTo>
                  <a:cubicBezTo>
                    <a:pt x="162984" y="381000"/>
                    <a:pt x="52917" y="372534"/>
                    <a:pt x="40217" y="408517"/>
                  </a:cubicBezTo>
                  <a:cubicBezTo>
                    <a:pt x="27517" y="444500"/>
                    <a:pt x="107950" y="520700"/>
                    <a:pt x="103717" y="573617"/>
                  </a:cubicBezTo>
                  <a:cubicBezTo>
                    <a:pt x="99484" y="626534"/>
                    <a:pt x="4234" y="668867"/>
                    <a:pt x="2117" y="700617"/>
                  </a:cubicBez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3968750" y="2732617"/>
              <a:ext cx="808567" cy="800100"/>
            </a:xfrm>
            <a:custGeom>
              <a:avLst/>
              <a:gdLst>
                <a:gd name="connsiteX0" fmla="*/ 158750 w 808567"/>
                <a:gd name="connsiteY0" fmla="*/ 74083 h 800100"/>
                <a:gd name="connsiteX1" fmla="*/ 107950 w 808567"/>
                <a:gd name="connsiteY1" fmla="*/ 277283 h 800100"/>
                <a:gd name="connsiteX2" fmla="*/ 222250 w 808567"/>
                <a:gd name="connsiteY2" fmla="*/ 429683 h 800100"/>
                <a:gd name="connsiteX3" fmla="*/ 273050 w 808567"/>
                <a:gd name="connsiteY3" fmla="*/ 518583 h 800100"/>
                <a:gd name="connsiteX4" fmla="*/ 514350 w 808567"/>
                <a:gd name="connsiteY4" fmla="*/ 505883 h 800100"/>
                <a:gd name="connsiteX5" fmla="*/ 742950 w 808567"/>
                <a:gd name="connsiteY5" fmla="*/ 569383 h 800100"/>
                <a:gd name="connsiteX6" fmla="*/ 768350 w 808567"/>
                <a:gd name="connsiteY6" fmla="*/ 670983 h 800100"/>
                <a:gd name="connsiteX7" fmla="*/ 501650 w 808567"/>
                <a:gd name="connsiteY7" fmla="*/ 582083 h 800100"/>
                <a:gd name="connsiteX8" fmla="*/ 311150 w 808567"/>
                <a:gd name="connsiteY8" fmla="*/ 620183 h 800100"/>
                <a:gd name="connsiteX9" fmla="*/ 158750 w 808567"/>
                <a:gd name="connsiteY9" fmla="*/ 455083 h 800100"/>
                <a:gd name="connsiteX10" fmla="*/ 209550 w 808567"/>
                <a:gd name="connsiteY10" fmla="*/ 670983 h 800100"/>
                <a:gd name="connsiteX11" fmla="*/ 95250 w 808567"/>
                <a:gd name="connsiteY11" fmla="*/ 785283 h 800100"/>
                <a:gd name="connsiteX12" fmla="*/ 82550 w 808567"/>
                <a:gd name="connsiteY12" fmla="*/ 582083 h 800100"/>
                <a:gd name="connsiteX13" fmla="*/ 107950 w 808567"/>
                <a:gd name="connsiteY13" fmla="*/ 505883 h 800100"/>
                <a:gd name="connsiteX14" fmla="*/ 6350 w 808567"/>
                <a:gd name="connsiteY14" fmla="*/ 277283 h 800100"/>
                <a:gd name="connsiteX15" fmla="*/ 146050 w 808567"/>
                <a:gd name="connsiteY15" fmla="*/ 23283 h 800100"/>
                <a:gd name="connsiteX16" fmla="*/ 171450 w 808567"/>
                <a:gd name="connsiteY16" fmla="*/ 137583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8567" h="800100">
                  <a:moveTo>
                    <a:pt x="158750" y="74083"/>
                  </a:moveTo>
                  <a:cubicBezTo>
                    <a:pt x="128058" y="146049"/>
                    <a:pt x="97367" y="218016"/>
                    <a:pt x="107950" y="277283"/>
                  </a:cubicBezTo>
                  <a:cubicBezTo>
                    <a:pt x="118533" y="336550"/>
                    <a:pt x="194733" y="389466"/>
                    <a:pt x="222250" y="429683"/>
                  </a:cubicBezTo>
                  <a:cubicBezTo>
                    <a:pt x="249767" y="469900"/>
                    <a:pt x="224367" y="505883"/>
                    <a:pt x="273050" y="518583"/>
                  </a:cubicBezTo>
                  <a:cubicBezTo>
                    <a:pt x="321733" y="531283"/>
                    <a:pt x="436033" y="497416"/>
                    <a:pt x="514350" y="505883"/>
                  </a:cubicBezTo>
                  <a:cubicBezTo>
                    <a:pt x="592667" y="514350"/>
                    <a:pt x="700617" y="541866"/>
                    <a:pt x="742950" y="569383"/>
                  </a:cubicBezTo>
                  <a:cubicBezTo>
                    <a:pt x="785283" y="596900"/>
                    <a:pt x="808567" y="668866"/>
                    <a:pt x="768350" y="670983"/>
                  </a:cubicBezTo>
                  <a:cubicBezTo>
                    <a:pt x="728133" y="673100"/>
                    <a:pt x="577850" y="590550"/>
                    <a:pt x="501650" y="582083"/>
                  </a:cubicBezTo>
                  <a:cubicBezTo>
                    <a:pt x="425450" y="573616"/>
                    <a:pt x="368300" y="641350"/>
                    <a:pt x="311150" y="620183"/>
                  </a:cubicBezTo>
                  <a:cubicBezTo>
                    <a:pt x="254000" y="599016"/>
                    <a:pt x="175683" y="446616"/>
                    <a:pt x="158750" y="455083"/>
                  </a:cubicBezTo>
                  <a:cubicBezTo>
                    <a:pt x="141817" y="463550"/>
                    <a:pt x="220133" y="615950"/>
                    <a:pt x="209550" y="670983"/>
                  </a:cubicBezTo>
                  <a:cubicBezTo>
                    <a:pt x="198967" y="726016"/>
                    <a:pt x="116417" y="800100"/>
                    <a:pt x="95250" y="785283"/>
                  </a:cubicBezTo>
                  <a:cubicBezTo>
                    <a:pt x="74083" y="770466"/>
                    <a:pt x="80433" y="628650"/>
                    <a:pt x="82550" y="582083"/>
                  </a:cubicBezTo>
                  <a:cubicBezTo>
                    <a:pt x="84667" y="535516"/>
                    <a:pt x="120650" y="556683"/>
                    <a:pt x="107950" y="505883"/>
                  </a:cubicBezTo>
                  <a:cubicBezTo>
                    <a:pt x="95250" y="455083"/>
                    <a:pt x="0" y="357716"/>
                    <a:pt x="6350" y="277283"/>
                  </a:cubicBezTo>
                  <a:cubicBezTo>
                    <a:pt x="12700" y="196850"/>
                    <a:pt x="118533" y="46566"/>
                    <a:pt x="146050" y="23283"/>
                  </a:cubicBezTo>
                  <a:cubicBezTo>
                    <a:pt x="173567" y="0"/>
                    <a:pt x="171450" y="137583"/>
                    <a:pt x="171450" y="137583"/>
                  </a:cubicBezTo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3776133" y="3776133"/>
              <a:ext cx="486834" cy="520700"/>
            </a:xfrm>
            <a:custGeom>
              <a:avLst/>
              <a:gdLst>
                <a:gd name="connsiteX0" fmla="*/ 262467 w 486834"/>
                <a:gd name="connsiteY0" fmla="*/ 211667 h 520700"/>
                <a:gd name="connsiteX1" fmla="*/ 21167 w 486834"/>
                <a:gd name="connsiteY1" fmla="*/ 516467 h 520700"/>
                <a:gd name="connsiteX2" fmla="*/ 135467 w 486834"/>
                <a:gd name="connsiteY2" fmla="*/ 237067 h 520700"/>
                <a:gd name="connsiteX3" fmla="*/ 160867 w 486834"/>
                <a:gd name="connsiteY3" fmla="*/ 59267 h 520700"/>
                <a:gd name="connsiteX4" fmla="*/ 325967 w 486834"/>
                <a:gd name="connsiteY4" fmla="*/ 97367 h 520700"/>
                <a:gd name="connsiteX5" fmla="*/ 478367 w 486834"/>
                <a:gd name="connsiteY5" fmla="*/ 21167 h 520700"/>
                <a:gd name="connsiteX6" fmla="*/ 376767 w 486834"/>
                <a:gd name="connsiteY6" fmla="*/ 224367 h 520700"/>
                <a:gd name="connsiteX7" fmla="*/ 237067 w 486834"/>
                <a:gd name="connsiteY7" fmla="*/ 262467 h 5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834" h="520700">
                  <a:moveTo>
                    <a:pt x="262467" y="211667"/>
                  </a:moveTo>
                  <a:cubicBezTo>
                    <a:pt x="152400" y="361950"/>
                    <a:pt x="42334" y="512234"/>
                    <a:pt x="21167" y="516467"/>
                  </a:cubicBezTo>
                  <a:cubicBezTo>
                    <a:pt x="0" y="520700"/>
                    <a:pt x="112184" y="313267"/>
                    <a:pt x="135467" y="237067"/>
                  </a:cubicBezTo>
                  <a:cubicBezTo>
                    <a:pt x="158750" y="160867"/>
                    <a:pt x="129117" y="82550"/>
                    <a:pt x="160867" y="59267"/>
                  </a:cubicBezTo>
                  <a:cubicBezTo>
                    <a:pt x="192617" y="35984"/>
                    <a:pt x="273050" y="103717"/>
                    <a:pt x="325967" y="97367"/>
                  </a:cubicBezTo>
                  <a:cubicBezTo>
                    <a:pt x="378884" y="91017"/>
                    <a:pt x="469900" y="0"/>
                    <a:pt x="478367" y="21167"/>
                  </a:cubicBezTo>
                  <a:cubicBezTo>
                    <a:pt x="486834" y="42334"/>
                    <a:pt x="416984" y="184150"/>
                    <a:pt x="376767" y="224367"/>
                  </a:cubicBezTo>
                  <a:cubicBezTo>
                    <a:pt x="336550" y="264584"/>
                    <a:pt x="237067" y="262467"/>
                    <a:pt x="237067" y="262467"/>
                  </a:cubicBezTo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1706033" y="3170767"/>
              <a:ext cx="213784" cy="287866"/>
            </a:xfrm>
            <a:custGeom>
              <a:avLst/>
              <a:gdLst>
                <a:gd name="connsiteX0" fmla="*/ 110067 w 213784"/>
                <a:gd name="connsiteY0" fmla="*/ 4233 h 287866"/>
                <a:gd name="connsiteX1" fmla="*/ 110067 w 213784"/>
                <a:gd name="connsiteY1" fmla="*/ 156633 h 287866"/>
                <a:gd name="connsiteX2" fmla="*/ 198967 w 213784"/>
                <a:gd name="connsiteY2" fmla="*/ 283633 h 287866"/>
                <a:gd name="connsiteX3" fmla="*/ 21167 w 213784"/>
                <a:gd name="connsiteY3" fmla="*/ 182033 h 287866"/>
                <a:gd name="connsiteX4" fmla="*/ 110067 w 213784"/>
                <a:gd name="connsiteY4" fmla="*/ 4233 h 28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84" h="287866">
                  <a:moveTo>
                    <a:pt x="110067" y="4233"/>
                  </a:moveTo>
                  <a:cubicBezTo>
                    <a:pt x="124884" y="0"/>
                    <a:pt x="95250" y="110066"/>
                    <a:pt x="110067" y="156633"/>
                  </a:cubicBezTo>
                  <a:cubicBezTo>
                    <a:pt x="124884" y="203200"/>
                    <a:pt x="213784" y="279400"/>
                    <a:pt x="198967" y="283633"/>
                  </a:cubicBezTo>
                  <a:cubicBezTo>
                    <a:pt x="184150" y="287866"/>
                    <a:pt x="42334" y="228600"/>
                    <a:pt x="21167" y="182033"/>
                  </a:cubicBezTo>
                  <a:cubicBezTo>
                    <a:pt x="0" y="135466"/>
                    <a:pt x="95250" y="8466"/>
                    <a:pt x="110067" y="4233"/>
                  </a:cubicBez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1333500" y="3386667"/>
              <a:ext cx="442383" cy="319616"/>
            </a:xfrm>
            <a:custGeom>
              <a:avLst/>
              <a:gdLst>
                <a:gd name="connsiteX0" fmla="*/ 228600 w 442383"/>
                <a:gd name="connsiteY0" fmla="*/ 4233 h 319616"/>
                <a:gd name="connsiteX1" fmla="*/ 330200 w 442383"/>
                <a:gd name="connsiteY1" fmla="*/ 80433 h 319616"/>
                <a:gd name="connsiteX2" fmla="*/ 419100 w 442383"/>
                <a:gd name="connsiteY2" fmla="*/ 156633 h 319616"/>
                <a:gd name="connsiteX3" fmla="*/ 190500 w 442383"/>
                <a:gd name="connsiteY3" fmla="*/ 309033 h 319616"/>
                <a:gd name="connsiteX4" fmla="*/ 0 w 442383"/>
                <a:gd name="connsiteY4" fmla="*/ 220133 h 319616"/>
                <a:gd name="connsiteX5" fmla="*/ 190500 w 442383"/>
                <a:gd name="connsiteY5" fmla="*/ 220133 h 319616"/>
                <a:gd name="connsiteX6" fmla="*/ 304800 w 442383"/>
                <a:gd name="connsiteY6" fmla="*/ 105833 h 319616"/>
                <a:gd name="connsiteX7" fmla="*/ 228600 w 442383"/>
                <a:gd name="connsiteY7" fmla="*/ 4233 h 31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383" h="319616">
                  <a:moveTo>
                    <a:pt x="228600" y="4233"/>
                  </a:moveTo>
                  <a:cubicBezTo>
                    <a:pt x="232833" y="0"/>
                    <a:pt x="298450" y="55033"/>
                    <a:pt x="330200" y="80433"/>
                  </a:cubicBezTo>
                  <a:cubicBezTo>
                    <a:pt x="361950" y="105833"/>
                    <a:pt x="442383" y="118533"/>
                    <a:pt x="419100" y="156633"/>
                  </a:cubicBezTo>
                  <a:cubicBezTo>
                    <a:pt x="395817" y="194733"/>
                    <a:pt x="260350" y="298450"/>
                    <a:pt x="190500" y="309033"/>
                  </a:cubicBezTo>
                  <a:cubicBezTo>
                    <a:pt x="120650" y="319616"/>
                    <a:pt x="0" y="234950"/>
                    <a:pt x="0" y="220133"/>
                  </a:cubicBezTo>
                  <a:cubicBezTo>
                    <a:pt x="0" y="205316"/>
                    <a:pt x="139700" y="239183"/>
                    <a:pt x="190500" y="220133"/>
                  </a:cubicBezTo>
                  <a:cubicBezTo>
                    <a:pt x="241300" y="201083"/>
                    <a:pt x="304800" y="146050"/>
                    <a:pt x="304800" y="105833"/>
                  </a:cubicBezTo>
                  <a:cubicBezTo>
                    <a:pt x="304800" y="65616"/>
                    <a:pt x="224367" y="8466"/>
                    <a:pt x="228600" y="4233"/>
                  </a:cubicBez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4311650" y="4051300"/>
              <a:ext cx="793750" cy="662517"/>
            </a:xfrm>
            <a:custGeom>
              <a:avLst/>
              <a:gdLst>
                <a:gd name="connsiteX0" fmla="*/ 323850 w 793750"/>
                <a:gd name="connsiteY0" fmla="*/ 0 h 662517"/>
                <a:gd name="connsiteX1" fmla="*/ 234950 w 793750"/>
                <a:gd name="connsiteY1" fmla="*/ 203200 h 662517"/>
                <a:gd name="connsiteX2" fmla="*/ 196850 w 793750"/>
                <a:gd name="connsiteY2" fmla="*/ 304800 h 662517"/>
                <a:gd name="connsiteX3" fmla="*/ 374650 w 793750"/>
                <a:gd name="connsiteY3" fmla="*/ 342900 h 662517"/>
                <a:gd name="connsiteX4" fmla="*/ 412750 w 793750"/>
                <a:gd name="connsiteY4" fmla="*/ 228600 h 662517"/>
                <a:gd name="connsiteX5" fmla="*/ 438150 w 793750"/>
                <a:gd name="connsiteY5" fmla="*/ 419100 h 662517"/>
                <a:gd name="connsiteX6" fmla="*/ 679450 w 793750"/>
                <a:gd name="connsiteY6" fmla="*/ 533400 h 662517"/>
                <a:gd name="connsiteX7" fmla="*/ 793750 w 793750"/>
                <a:gd name="connsiteY7" fmla="*/ 584200 h 662517"/>
                <a:gd name="connsiteX8" fmla="*/ 679450 w 793750"/>
                <a:gd name="connsiteY8" fmla="*/ 660400 h 662517"/>
                <a:gd name="connsiteX9" fmla="*/ 527050 w 793750"/>
                <a:gd name="connsiteY9" fmla="*/ 571500 h 662517"/>
                <a:gd name="connsiteX10" fmla="*/ 336550 w 793750"/>
                <a:gd name="connsiteY10" fmla="*/ 520700 h 662517"/>
                <a:gd name="connsiteX11" fmla="*/ 400050 w 793750"/>
                <a:gd name="connsiteY11" fmla="*/ 444500 h 662517"/>
                <a:gd name="connsiteX12" fmla="*/ 234950 w 793750"/>
                <a:gd name="connsiteY12" fmla="*/ 419100 h 662517"/>
                <a:gd name="connsiteX13" fmla="*/ 146050 w 793750"/>
                <a:gd name="connsiteY13" fmla="*/ 279400 h 662517"/>
                <a:gd name="connsiteX14" fmla="*/ 6350 w 793750"/>
                <a:gd name="connsiteY14" fmla="*/ 266700 h 662517"/>
                <a:gd name="connsiteX15" fmla="*/ 184150 w 793750"/>
                <a:gd name="connsiteY15" fmla="*/ 241300 h 66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3750" h="662517">
                  <a:moveTo>
                    <a:pt x="323850" y="0"/>
                  </a:moveTo>
                  <a:cubicBezTo>
                    <a:pt x="289983" y="76200"/>
                    <a:pt x="256117" y="152400"/>
                    <a:pt x="234950" y="203200"/>
                  </a:cubicBezTo>
                  <a:cubicBezTo>
                    <a:pt x="213783" y="254000"/>
                    <a:pt x="173567" y="281517"/>
                    <a:pt x="196850" y="304800"/>
                  </a:cubicBezTo>
                  <a:cubicBezTo>
                    <a:pt x="220133" y="328083"/>
                    <a:pt x="338667" y="355600"/>
                    <a:pt x="374650" y="342900"/>
                  </a:cubicBezTo>
                  <a:cubicBezTo>
                    <a:pt x="410633" y="330200"/>
                    <a:pt x="402167" y="215900"/>
                    <a:pt x="412750" y="228600"/>
                  </a:cubicBezTo>
                  <a:cubicBezTo>
                    <a:pt x="423333" y="241300"/>
                    <a:pt x="393700" y="368300"/>
                    <a:pt x="438150" y="419100"/>
                  </a:cubicBezTo>
                  <a:cubicBezTo>
                    <a:pt x="482600" y="469900"/>
                    <a:pt x="620183" y="505883"/>
                    <a:pt x="679450" y="533400"/>
                  </a:cubicBezTo>
                  <a:cubicBezTo>
                    <a:pt x="738717" y="560917"/>
                    <a:pt x="793750" y="563033"/>
                    <a:pt x="793750" y="584200"/>
                  </a:cubicBezTo>
                  <a:cubicBezTo>
                    <a:pt x="793750" y="605367"/>
                    <a:pt x="723900" y="662517"/>
                    <a:pt x="679450" y="660400"/>
                  </a:cubicBezTo>
                  <a:cubicBezTo>
                    <a:pt x="635000" y="658283"/>
                    <a:pt x="584200" y="594783"/>
                    <a:pt x="527050" y="571500"/>
                  </a:cubicBezTo>
                  <a:cubicBezTo>
                    <a:pt x="469900" y="548217"/>
                    <a:pt x="357717" y="541867"/>
                    <a:pt x="336550" y="520700"/>
                  </a:cubicBezTo>
                  <a:cubicBezTo>
                    <a:pt x="315383" y="499533"/>
                    <a:pt x="416983" y="461433"/>
                    <a:pt x="400050" y="444500"/>
                  </a:cubicBezTo>
                  <a:cubicBezTo>
                    <a:pt x="383117" y="427567"/>
                    <a:pt x="277283" y="446617"/>
                    <a:pt x="234950" y="419100"/>
                  </a:cubicBezTo>
                  <a:cubicBezTo>
                    <a:pt x="192617" y="391583"/>
                    <a:pt x="184150" y="304800"/>
                    <a:pt x="146050" y="279400"/>
                  </a:cubicBezTo>
                  <a:cubicBezTo>
                    <a:pt x="107950" y="254000"/>
                    <a:pt x="0" y="273050"/>
                    <a:pt x="6350" y="266700"/>
                  </a:cubicBezTo>
                  <a:cubicBezTo>
                    <a:pt x="12700" y="260350"/>
                    <a:pt x="184150" y="241300"/>
                    <a:pt x="184150" y="241300"/>
                  </a:cubicBezTo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1382183" y="3668183"/>
              <a:ext cx="2379134" cy="1147234"/>
            </a:xfrm>
            <a:custGeom>
              <a:avLst/>
              <a:gdLst>
                <a:gd name="connsiteX0" fmla="*/ 2262717 w 2379134"/>
                <a:gd name="connsiteY0" fmla="*/ 687917 h 1147234"/>
                <a:gd name="connsiteX1" fmla="*/ 2377017 w 2379134"/>
                <a:gd name="connsiteY1" fmla="*/ 421217 h 1147234"/>
                <a:gd name="connsiteX2" fmla="*/ 2275417 w 2379134"/>
                <a:gd name="connsiteY2" fmla="*/ 205317 h 1147234"/>
                <a:gd name="connsiteX3" fmla="*/ 1932517 w 2379134"/>
                <a:gd name="connsiteY3" fmla="*/ 40217 h 1147234"/>
                <a:gd name="connsiteX4" fmla="*/ 1767417 w 2379134"/>
                <a:gd name="connsiteY4" fmla="*/ 78317 h 1147234"/>
                <a:gd name="connsiteX5" fmla="*/ 1348317 w 2379134"/>
                <a:gd name="connsiteY5" fmla="*/ 40217 h 1147234"/>
                <a:gd name="connsiteX6" fmla="*/ 548217 w 2379134"/>
                <a:gd name="connsiteY6" fmla="*/ 319617 h 1147234"/>
                <a:gd name="connsiteX7" fmla="*/ 78317 w 2379134"/>
                <a:gd name="connsiteY7" fmla="*/ 802217 h 1147234"/>
                <a:gd name="connsiteX8" fmla="*/ 78317 w 2379134"/>
                <a:gd name="connsiteY8" fmla="*/ 1094317 h 1147234"/>
                <a:gd name="connsiteX9" fmla="*/ 116417 w 2379134"/>
                <a:gd name="connsiteY9" fmla="*/ 1119717 h 1147234"/>
                <a:gd name="connsiteX10" fmla="*/ 65617 w 2379134"/>
                <a:gd name="connsiteY10" fmla="*/ 954617 h 1147234"/>
                <a:gd name="connsiteX11" fmla="*/ 319617 w 2379134"/>
                <a:gd name="connsiteY11" fmla="*/ 535517 h 1147234"/>
                <a:gd name="connsiteX12" fmla="*/ 865717 w 2379134"/>
                <a:gd name="connsiteY12" fmla="*/ 192617 h 1147234"/>
                <a:gd name="connsiteX13" fmla="*/ 1615017 w 2379134"/>
                <a:gd name="connsiteY13" fmla="*/ 52917 h 1147234"/>
                <a:gd name="connsiteX14" fmla="*/ 1907117 w 2379134"/>
                <a:gd name="connsiteY14" fmla="*/ 116417 h 1147234"/>
                <a:gd name="connsiteX15" fmla="*/ 1983317 w 2379134"/>
                <a:gd name="connsiteY15" fmla="*/ 78317 h 1147234"/>
                <a:gd name="connsiteX16" fmla="*/ 2288117 w 2379134"/>
                <a:gd name="connsiteY16" fmla="*/ 268817 h 1147234"/>
                <a:gd name="connsiteX17" fmla="*/ 2313517 w 2379134"/>
                <a:gd name="connsiteY17" fmla="*/ 560917 h 1147234"/>
                <a:gd name="connsiteX18" fmla="*/ 2262717 w 2379134"/>
                <a:gd name="connsiteY18" fmla="*/ 687917 h 114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9134" h="1147234">
                  <a:moveTo>
                    <a:pt x="2262717" y="687917"/>
                  </a:moveTo>
                  <a:cubicBezTo>
                    <a:pt x="2273300" y="664634"/>
                    <a:pt x="2374900" y="501650"/>
                    <a:pt x="2377017" y="421217"/>
                  </a:cubicBezTo>
                  <a:cubicBezTo>
                    <a:pt x="2379134" y="340784"/>
                    <a:pt x="2349500" y="268817"/>
                    <a:pt x="2275417" y="205317"/>
                  </a:cubicBezTo>
                  <a:cubicBezTo>
                    <a:pt x="2201334" y="141817"/>
                    <a:pt x="2017184" y="61384"/>
                    <a:pt x="1932517" y="40217"/>
                  </a:cubicBezTo>
                  <a:cubicBezTo>
                    <a:pt x="1847850" y="19050"/>
                    <a:pt x="1864784" y="78317"/>
                    <a:pt x="1767417" y="78317"/>
                  </a:cubicBezTo>
                  <a:cubicBezTo>
                    <a:pt x="1670050" y="78317"/>
                    <a:pt x="1551517" y="0"/>
                    <a:pt x="1348317" y="40217"/>
                  </a:cubicBezTo>
                  <a:cubicBezTo>
                    <a:pt x="1145117" y="80434"/>
                    <a:pt x="759884" y="192617"/>
                    <a:pt x="548217" y="319617"/>
                  </a:cubicBezTo>
                  <a:cubicBezTo>
                    <a:pt x="336550" y="446617"/>
                    <a:pt x="156634" y="673100"/>
                    <a:pt x="78317" y="802217"/>
                  </a:cubicBezTo>
                  <a:cubicBezTo>
                    <a:pt x="0" y="931334"/>
                    <a:pt x="71967" y="1041400"/>
                    <a:pt x="78317" y="1094317"/>
                  </a:cubicBezTo>
                  <a:cubicBezTo>
                    <a:pt x="84667" y="1147234"/>
                    <a:pt x="118534" y="1143000"/>
                    <a:pt x="116417" y="1119717"/>
                  </a:cubicBezTo>
                  <a:cubicBezTo>
                    <a:pt x="114300" y="1096434"/>
                    <a:pt x="31750" y="1051984"/>
                    <a:pt x="65617" y="954617"/>
                  </a:cubicBezTo>
                  <a:cubicBezTo>
                    <a:pt x="99484" y="857250"/>
                    <a:pt x="186267" y="662517"/>
                    <a:pt x="319617" y="535517"/>
                  </a:cubicBezTo>
                  <a:cubicBezTo>
                    <a:pt x="452967" y="408517"/>
                    <a:pt x="649817" y="273050"/>
                    <a:pt x="865717" y="192617"/>
                  </a:cubicBezTo>
                  <a:cubicBezTo>
                    <a:pt x="1081617" y="112184"/>
                    <a:pt x="1441450" y="65617"/>
                    <a:pt x="1615017" y="52917"/>
                  </a:cubicBezTo>
                  <a:cubicBezTo>
                    <a:pt x="1788584" y="40217"/>
                    <a:pt x="1845734" y="112184"/>
                    <a:pt x="1907117" y="116417"/>
                  </a:cubicBezTo>
                  <a:cubicBezTo>
                    <a:pt x="1968500" y="120650"/>
                    <a:pt x="1919817" y="52917"/>
                    <a:pt x="1983317" y="78317"/>
                  </a:cubicBezTo>
                  <a:cubicBezTo>
                    <a:pt x="2046817" y="103717"/>
                    <a:pt x="2233084" y="188384"/>
                    <a:pt x="2288117" y="268817"/>
                  </a:cubicBezTo>
                  <a:cubicBezTo>
                    <a:pt x="2343150" y="349250"/>
                    <a:pt x="2321984" y="491067"/>
                    <a:pt x="2313517" y="560917"/>
                  </a:cubicBezTo>
                  <a:cubicBezTo>
                    <a:pt x="2305050" y="630767"/>
                    <a:pt x="2252134" y="711200"/>
                    <a:pt x="2262717" y="687917"/>
                  </a:cubicBezTo>
                  <a:close/>
                </a:path>
              </a:pathLst>
            </a:custGeom>
            <a:grpFill/>
            <a:ln w="508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4381500" y="4445000"/>
              <a:ext cx="245533" cy="359833"/>
            </a:xfrm>
            <a:custGeom>
              <a:avLst/>
              <a:gdLst>
                <a:gd name="connsiteX0" fmla="*/ 38100 w 245533"/>
                <a:gd name="connsiteY0" fmla="*/ 50800 h 359833"/>
                <a:gd name="connsiteX1" fmla="*/ 165100 w 245533"/>
                <a:gd name="connsiteY1" fmla="*/ 190500 h 359833"/>
                <a:gd name="connsiteX2" fmla="*/ 241300 w 245533"/>
                <a:gd name="connsiteY2" fmla="*/ 228600 h 359833"/>
                <a:gd name="connsiteX3" fmla="*/ 190500 w 245533"/>
                <a:gd name="connsiteY3" fmla="*/ 355600 h 359833"/>
                <a:gd name="connsiteX4" fmla="*/ 165100 w 245533"/>
                <a:gd name="connsiteY4" fmla="*/ 254000 h 359833"/>
                <a:gd name="connsiteX5" fmla="*/ 38100 w 245533"/>
                <a:gd name="connsiteY5" fmla="*/ 190500 h 359833"/>
                <a:gd name="connsiteX6" fmla="*/ 0 w 245533"/>
                <a:gd name="connsiteY6" fmla="*/ 0 h 35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33" h="359833">
                  <a:moveTo>
                    <a:pt x="38100" y="50800"/>
                  </a:moveTo>
                  <a:cubicBezTo>
                    <a:pt x="84666" y="105833"/>
                    <a:pt x="131233" y="160867"/>
                    <a:pt x="165100" y="190500"/>
                  </a:cubicBezTo>
                  <a:cubicBezTo>
                    <a:pt x="198967" y="220133"/>
                    <a:pt x="237067" y="201083"/>
                    <a:pt x="241300" y="228600"/>
                  </a:cubicBezTo>
                  <a:cubicBezTo>
                    <a:pt x="245533" y="256117"/>
                    <a:pt x="203200" y="351367"/>
                    <a:pt x="190500" y="355600"/>
                  </a:cubicBezTo>
                  <a:cubicBezTo>
                    <a:pt x="177800" y="359833"/>
                    <a:pt x="190500" y="281517"/>
                    <a:pt x="165100" y="254000"/>
                  </a:cubicBezTo>
                  <a:cubicBezTo>
                    <a:pt x="139700" y="226483"/>
                    <a:pt x="65617" y="232833"/>
                    <a:pt x="38100" y="190500"/>
                  </a:cubicBezTo>
                  <a:cubicBezTo>
                    <a:pt x="10583" y="148167"/>
                    <a:pt x="0" y="0"/>
                    <a:pt x="0" y="0"/>
                  </a:cubicBezTo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65"/>
          <p:cNvGrpSpPr/>
          <p:nvPr/>
        </p:nvGrpSpPr>
        <p:grpSpPr>
          <a:xfrm>
            <a:off x="3009998" y="940330"/>
            <a:ext cx="6064921" cy="2796537"/>
            <a:chOff x="210354" y="2329569"/>
            <a:chExt cx="6064921" cy="2796537"/>
          </a:xfrm>
        </p:grpSpPr>
        <p:sp>
          <p:nvSpPr>
            <p:cNvPr id="67" name="TextBox 66"/>
            <p:cNvSpPr txBox="1"/>
            <p:nvPr/>
          </p:nvSpPr>
          <p:spPr>
            <a:xfrm>
              <a:off x="837447" y="4772163"/>
              <a:ext cx="659155" cy="35394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b">
              <a:prstTxWarp prst="textNoShape">
                <a:avLst/>
              </a:prstTxWarp>
            </a:bodyPr>
            <a:lstStyle/>
            <a:p>
              <a:r>
                <a:rPr lang="en-US" sz="1700" dirty="0"/>
                <a:t>LIPFC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10354" y="3266564"/>
              <a:ext cx="1798333" cy="353943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t">
              <a:prstTxWarp prst="textNoShape">
                <a:avLst/>
              </a:prstTxWarp>
            </a:bodyPr>
            <a:lstStyle/>
            <a:p>
              <a:r>
                <a:rPr lang="en-US" sz="1700" dirty="0"/>
                <a:t>Anterior Cingulate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66073" y="2329569"/>
              <a:ext cx="1374664" cy="35394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t">
              <a:prstTxWarp prst="textNoShape">
                <a:avLst/>
              </a:prstTxWarp>
            </a:bodyPr>
            <a:lstStyle/>
            <a:p>
              <a:pPr algn="ctr"/>
              <a:r>
                <a:rPr lang="en-US" sz="1700" dirty="0"/>
                <a:t>Motor Cortex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568595" y="3078189"/>
              <a:ext cx="1706680" cy="353943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t">
              <a:prstTxWarp prst="textNoShape">
                <a:avLst/>
              </a:prstTxWarp>
            </a:bodyPr>
            <a:lstStyle/>
            <a:p>
              <a:pPr algn="r"/>
              <a:r>
                <a:rPr lang="en-US" sz="1700" dirty="0"/>
                <a:t>Posterior Parietal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01365" y="4626018"/>
              <a:ext cx="961747" cy="3539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algn="r"/>
              <a:r>
                <a:rPr lang="en-US" sz="1700" dirty="0" err="1"/>
                <a:t>Fusiform</a:t>
              </a:r>
              <a:endParaRPr lang="en-US" sz="1700" dirty="0"/>
            </a:p>
          </p:txBody>
        </p:sp>
      </p:grpSp>
      <p:sp>
        <p:nvSpPr>
          <p:cNvPr id="72" name="Rounded Rectangle 71"/>
          <p:cNvSpPr>
            <a:spLocks noChangeAspect="1"/>
          </p:cNvSpPr>
          <p:nvPr/>
        </p:nvSpPr>
        <p:spPr>
          <a:xfrm>
            <a:off x="2097154" y="5900029"/>
            <a:ext cx="548640" cy="548640"/>
          </a:xfrm>
          <a:prstGeom prst="roundRect">
            <a:avLst/>
          </a:prstGeom>
          <a:solidFill>
            <a:srgbClr val="CC0000"/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3" name="Rounded Rectangle 72"/>
          <p:cNvSpPr>
            <a:spLocks noChangeAspect="1"/>
          </p:cNvSpPr>
          <p:nvPr/>
        </p:nvSpPr>
        <p:spPr>
          <a:xfrm>
            <a:off x="391843" y="4816280"/>
            <a:ext cx="548640" cy="548640"/>
          </a:xfrm>
          <a:prstGeom prst="roundRect">
            <a:avLst/>
          </a:prstGeom>
          <a:solidFill>
            <a:srgbClr val="5EBBFF"/>
          </a:solidFill>
          <a:ln>
            <a:solidFill>
              <a:srgbClr val="558ED5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614680" y="2560585"/>
            <a:ext cx="548640" cy="548640"/>
          </a:xfrm>
          <a:prstGeom prst="roundRect">
            <a:avLst/>
          </a:prstGeom>
          <a:solidFill>
            <a:srgbClr val="FFC52C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75" name="Rounded Rectangle 74"/>
          <p:cNvSpPr>
            <a:spLocks noChangeAspect="1"/>
          </p:cNvSpPr>
          <p:nvPr/>
        </p:nvSpPr>
        <p:spPr>
          <a:xfrm>
            <a:off x="3753091" y="4780280"/>
            <a:ext cx="584640" cy="584640"/>
          </a:xfrm>
          <a:prstGeom prst="roundRect">
            <a:avLst/>
          </a:prstGeom>
          <a:solidFill>
            <a:srgbClr val="67A11C"/>
          </a:solidFill>
          <a:ln>
            <a:solidFill>
              <a:schemeClr val="accent3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76" name="Rounded Rectangle 75"/>
          <p:cNvSpPr>
            <a:spLocks noChangeAspect="1"/>
          </p:cNvSpPr>
          <p:nvPr/>
        </p:nvSpPr>
        <p:spPr>
          <a:xfrm>
            <a:off x="3513260" y="2560585"/>
            <a:ext cx="548640" cy="548640"/>
          </a:xfrm>
          <a:prstGeom prst="roundRect">
            <a:avLst/>
          </a:prstGeom>
          <a:solidFill>
            <a:srgbClr val="4776FB"/>
          </a:solidFill>
          <a:ln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219471" y="3783714"/>
            <a:ext cx="1540951" cy="353943"/>
          </a:xfrm>
          <a:prstGeom prst="rect">
            <a:avLst/>
          </a:prstGeom>
          <a:solidFill>
            <a:srgbClr val="FF9CC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t">
            <a:prstTxWarp prst="textNoShape">
              <a:avLst/>
            </a:prstTxWarp>
          </a:bodyPr>
          <a:lstStyle/>
          <a:p>
            <a:pPr algn="ctr"/>
            <a:r>
              <a:rPr lang="en-US" sz="1700" dirty="0"/>
              <a:t>Striatum</a:t>
            </a:r>
          </a:p>
        </p:txBody>
      </p:sp>
      <p:grpSp>
        <p:nvGrpSpPr>
          <p:cNvPr id="7" name="Group 38"/>
          <p:cNvGrpSpPr/>
          <p:nvPr/>
        </p:nvGrpSpPr>
        <p:grpSpPr>
          <a:xfrm>
            <a:off x="2097154" y="4527612"/>
            <a:ext cx="592762" cy="493968"/>
            <a:chOff x="6082438" y="4563532"/>
            <a:chExt cx="1097280" cy="914400"/>
          </a:xfrm>
        </p:grpSpPr>
        <p:sp>
          <p:nvSpPr>
            <p:cNvPr id="79" name="Rounded Rectangle 8"/>
            <p:cNvSpPr>
              <a:spLocks/>
            </p:cNvSpPr>
            <p:nvPr/>
          </p:nvSpPr>
          <p:spPr>
            <a:xfrm>
              <a:off x="6082438" y="4563532"/>
              <a:ext cx="1097280" cy="914400"/>
            </a:xfrm>
            <a:prstGeom prst="round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80" name="AutoShape 237"/>
            <p:cNvSpPr>
              <a:spLocks noChangeAspect="1" noChangeArrowheads="1"/>
            </p:cNvSpPr>
            <p:nvPr/>
          </p:nvSpPr>
          <p:spPr bwMode="auto">
            <a:xfrm rot="10800000">
              <a:off x="6338932" y="4903919"/>
              <a:ext cx="519840" cy="519840"/>
            </a:xfrm>
            <a:custGeom>
              <a:avLst/>
              <a:gdLst>
                <a:gd name="G0" fmla="+- -143593 0 0"/>
                <a:gd name="G1" fmla="+- -11796480 0 0"/>
                <a:gd name="G2" fmla="+- -143593 0 -11796480"/>
                <a:gd name="G3" fmla="+- 10800 0 0"/>
                <a:gd name="G4" fmla="+- 0 0 -1435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820 0 0"/>
                <a:gd name="G9" fmla="+- 0 0 -11796480"/>
                <a:gd name="G10" fmla="+- 7820 0 2700"/>
                <a:gd name="G11" fmla="cos G10 -143593"/>
                <a:gd name="G12" fmla="sin G10 -143593"/>
                <a:gd name="G13" fmla="cos 13500 -143593"/>
                <a:gd name="G14" fmla="sin 13500 -143593"/>
                <a:gd name="G15" fmla="+- G11 10800 0"/>
                <a:gd name="G16" fmla="+- G12 10800 0"/>
                <a:gd name="G17" fmla="+- G13 10800 0"/>
                <a:gd name="G18" fmla="+- G14 10800 0"/>
                <a:gd name="G19" fmla="*/ 7820 1 2"/>
                <a:gd name="G20" fmla="+- G19 5400 0"/>
                <a:gd name="G21" fmla="cos G20 -143593"/>
                <a:gd name="G22" fmla="sin G20 -143593"/>
                <a:gd name="G23" fmla="+- G21 10800 0"/>
                <a:gd name="G24" fmla="+- G12 G23 G22"/>
                <a:gd name="G25" fmla="+- G22 G23 G11"/>
                <a:gd name="G26" fmla="cos 10800 -143593"/>
                <a:gd name="G27" fmla="sin 10800 -143593"/>
                <a:gd name="G28" fmla="cos 7820 -143593"/>
                <a:gd name="G29" fmla="sin 7820 -1435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11796480"/>
                <a:gd name="G36" fmla="sin G34 -11796480"/>
                <a:gd name="G37" fmla="+/ -11796480 -1435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820 G39"/>
                <a:gd name="G43" fmla="sin 782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593 w 21600"/>
                <a:gd name="T5" fmla="*/ 1 h 21600"/>
                <a:gd name="T6" fmla="*/ 1489 w 21600"/>
                <a:gd name="T7" fmla="*/ 10799 h 21600"/>
                <a:gd name="T8" fmla="*/ 10650 w 21600"/>
                <a:gd name="T9" fmla="*/ 2981 h 21600"/>
                <a:gd name="T10" fmla="*/ 24290 w 21600"/>
                <a:gd name="T11" fmla="*/ 10283 h 21600"/>
                <a:gd name="T12" fmla="*/ 20263 w 21600"/>
                <a:gd name="T13" fmla="*/ 14631 h 21600"/>
                <a:gd name="T14" fmla="*/ 15916 w 21600"/>
                <a:gd name="T15" fmla="*/ 1060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614" y="10501"/>
                  </a:moveTo>
                  <a:cubicBezTo>
                    <a:pt x="18453" y="6301"/>
                    <a:pt x="15002" y="2979"/>
                    <a:pt x="10800" y="2979"/>
                  </a:cubicBezTo>
                  <a:cubicBezTo>
                    <a:pt x="6481" y="2980"/>
                    <a:pt x="2980" y="6481"/>
                    <a:pt x="2980" y="10800"/>
                  </a:cubicBezTo>
                  <a:lnTo>
                    <a:pt x="-1" y="10799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604" y="-1"/>
                    <a:pt x="21370" y="4587"/>
                    <a:pt x="21592" y="10387"/>
                  </a:cubicBezTo>
                  <a:lnTo>
                    <a:pt x="24290" y="10283"/>
                  </a:lnTo>
                  <a:lnTo>
                    <a:pt x="20263" y="14631"/>
                  </a:lnTo>
                  <a:lnTo>
                    <a:pt x="15916" y="10604"/>
                  </a:lnTo>
                  <a:lnTo>
                    <a:pt x="18614" y="10501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AutoShape 253"/>
            <p:cNvSpPr>
              <a:spLocks noChangeAspect="1" noChangeArrowheads="1"/>
            </p:cNvSpPr>
            <p:nvPr/>
          </p:nvSpPr>
          <p:spPr bwMode="auto">
            <a:xfrm>
              <a:off x="6342315" y="4651329"/>
              <a:ext cx="519841" cy="519840"/>
            </a:xfrm>
            <a:custGeom>
              <a:avLst/>
              <a:gdLst>
                <a:gd name="G0" fmla="+- -143593 0 0"/>
                <a:gd name="G1" fmla="+- -11796480 0 0"/>
                <a:gd name="G2" fmla="+- -143593 0 -11796480"/>
                <a:gd name="G3" fmla="+- 10800 0 0"/>
                <a:gd name="G4" fmla="+- 0 0 -1435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820 0 0"/>
                <a:gd name="G9" fmla="+- 0 0 -11796480"/>
                <a:gd name="G10" fmla="+- 7820 0 2700"/>
                <a:gd name="G11" fmla="cos G10 -143593"/>
                <a:gd name="G12" fmla="sin G10 -143593"/>
                <a:gd name="G13" fmla="cos 13500 -143593"/>
                <a:gd name="G14" fmla="sin 13500 -143593"/>
                <a:gd name="G15" fmla="+- G11 10800 0"/>
                <a:gd name="G16" fmla="+- G12 10800 0"/>
                <a:gd name="G17" fmla="+- G13 10800 0"/>
                <a:gd name="G18" fmla="+- G14 10800 0"/>
                <a:gd name="G19" fmla="*/ 7820 1 2"/>
                <a:gd name="G20" fmla="+- G19 5400 0"/>
                <a:gd name="G21" fmla="cos G20 -143593"/>
                <a:gd name="G22" fmla="sin G20 -143593"/>
                <a:gd name="G23" fmla="+- G21 10800 0"/>
                <a:gd name="G24" fmla="+- G12 G23 G22"/>
                <a:gd name="G25" fmla="+- G22 G23 G11"/>
                <a:gd name="G26" fmla="cos 10800 -143593"/>
                <a:gd name="G27" fmla="sin 10800 -143593"/>
                <a:gd name="G28" fmla="cos 7820 -143593"/>
                <a:gd name="G29" fmla="sin 7820 -1435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11796480"/>
                <a:gd name="G36" fmla="sin G34 -11796480"/>
                <a:gd name="G37" fmla="+/ -11796480 -1435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820 G39"/>
                <a:gd name="G43" fmla="sin 782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593 w 21600"/>
                <a:gd name="T5" fmla="*/ 1 h 21600"/>
                <a:gd name="T6" fmla="*/ 1489 w 21600"/>
                <a:gd name="T7" fmla="*/ 10799 h 21600"/>
                <a:gd name="T8" fmla="*/ 10650 w 21600"/>
                <a:gd name="T9" fmla="*/ 2981 h 21600"/>
                <a:gd name="T10" fmla="*/ 24290 w 21600"/>
                <a:gd name="T11" fmla="*/ 10283 h 21600"/>
                <a:gd name="T12" fmla="*/ 20263 w 21600"/>
                <a:gd name="T13" fmla="*/ 14631 h 21600"/>
                <a:gd name="T14" fmla="*/ 15916 w 21600"/>
                <a:gd name="T15" fmla="*/ 1060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614" y="10501"/>
                  </a:moveTo>
                  <a:cubicBezTo>
                    <a:pt x="18453" y="6301"/>
                    <a:pt x="15002" y="2979"/>
                    <a:pt x="10800" y="2979"/>
                  </a:cubicBezTo>
                  <a:cubicBezTo>
                    <a:pt x="6481" y="2980"/>
                    <a:pt x="2980" y="6481"/>
                    <a:pt x="2980" y="10800"/>
                  </a:cubicBezTo>
                  <a:lnTo>
                    <a:pt x="-1" y="10799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604" y="-1"/>
                    <a:pt x="21370" y="4587"/>
                    <a:pt x="21592" y="10387"/>
                  </a:cubicBezTo>
                  <a:lnTo>
                    <a:pt x="24290" y="10283"/>
                  </a:lnTo>
                  <a:lnTo>
                    <a:pt x="20263" y="14631"/>
                  </a:lnTo>
                  <a:lnTo>
                    <a:pt x="15916" y="10604"/>
                  </a:lnTo>
                  <a:lnTo>
                    <a:pt x="18614" y="10501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92"/>
          <p:cNvGrpSpPr/>
          <p:nvPr/>
        </p:nvGrpSpPr>
        <p:grpSpPr>
          <a:xfrm>
            <a:off x="357186" y="2612818"/>
            <a:ext cx="2762405" cy="3992615"/>
            <a:chOff x="704958" y="2712985"/>
            <a:chExt cx="2762405" cy="3992615"/>
          </a:xfrm>
        </p:grpSpPr>
        <p:sp>
          <p:nvSpPr>
            <p:cNvPr id="94" name="Rounded Rectangle 93"/>
            <p:cNvSpPr>
              <a:spLocks noChangeAspect="1"/>
            </p:cNvSpPr>
            <p:nvPr/>
          </p:nvSpPr>
          <p:spPr>
            <a:xfrm>
              <a:off x="727019" y="5519101"/>
              <a:ext cx="548640" cy="54864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i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95" name="Rounded Rectangle 94"/>
            <p:cNvSpPr>
              <a:spLocks noChangeAspect="1"/>
            </p:cNvSpPr>
            <p:nvPr/>
          </p:nvSpPr>
          <p:spPr>
            <a:xfrm>
              <a:off x="727019" y="4098043"/>
              <a:ext cx="548640" cy="548640"/>
            </a:xfrm>
            <a:prstGeom prst="roundRect">
              <a:avLst/>
            </a:prstGeom>
            <a:solidFill>
              <a:srgbClr val="5EBBFF"/>
            </a:solidFill>
            <a:ln>
              <a:solidFill>
                <a:srgbClr val="558ED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i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96" name="Rounded Rectangle 95"/>
            <p:cNvSpPr>
              <a:spLocks noChangeAspect="1"/>
            </p:cNvSpPr>
            <p:nvPr/>
          </p:nvSpPr>
          <p:spPr>
            <a:xfrm>
              <a:off x="727019" y="2712985"/>
              <a:ext cx="548640" cy="548640"/>
            </a:xfrm>
            <a:prstGeom prst="roundRect">
              <a:avLst/>
            </a:prstGeom>
            <a:solidFill>
              <a:srgbClr val="FFC52C"/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i="1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7" name="Rounded Rectangle 96"/>
            <p:cNvSpPr>
              <a:spLocks noChangeAspect="1"/>
            </p:cNvSpPr>
            <p:nvPr/>
          </p:nvSpPr>
          <p:spPr>
            <a:xfrm>
              <a:off x="709019" y="4790572"/>
              <a:ext cx="584640" cy="584640"/>
            </a:xfrm>
            <a:prstGeom prst="roundRect">
              <a:avLst/>
            </a:prstGeom>
            <a:solidFill>
              <a:srgbClr val="67A11C"/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i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98" name="Rounded Rectangle 97"/>
            <p:cNvSpPr>
              <a:spLocks noChangeAspect="1"/>
            </p:cNvSpPr>
            <p:nvPr/>
          </p:nvSpPr>
          <p:spPr>
            <a:xfrm>
              <a:off x="727019" y="3405514"/>
              <a:ext cx="548640" cy="548640"/>
            </a:xfrm>
            <a:prstGeom prst="roundRect">
              <a:avLst/>
            </a:prstGeom>
            <a:solidFill>
              <a:srgbClr val="4776FB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i="1" dirty="0">
                  <a:solidFill>
                    <a:schemeClr val="tx1"/>
                  </a:solidFill>
                </a:rPr>
                <a:t>V</a:t>
              </a:r>
            </a:p>
          </p:txBody>
        </p:sp>
        <p:grpSp>
          <p:nvGrpSpPr>
            <p:cNvPr id="9" name="Group 38"/>
            <p:cNvGrpSpPr/>
            <p:nvPr/>
          </p:nvGrpSpPr>
          <p:grpSpPr>
            <a:xfrm>
              <a:off x="704958" y="6211632"/>
              <a:ext cx="592762" cy="493968"/>
              <a:chOff x="6082438" y="4563532"/>
              <a:chExt cx="1097280" cy="914400"/>
            </a:xfrm>
          </p:grpSpPr>
          <p:sp>
            <p:nvSpPr>
              <p:cNvPr id="106" name="Rounded Rectangle 8"/>
              <p:cNvSpPr>
                <a:spLocks/>
              </p:cNvSpPr>
              <p:nvPr/>
            </p:nvSpPr>
            <p:spPr>
              <a:xfrm>
                <a:off x="6082438" y="4563532"/>
                <a:ext cx="1097280" cy="914400"/>
              </a:xfrm>
              <a:prstGeom prst="round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AutoShape 237"/>
              <p:cNvSpPr>
                <a:spLocks noChangeAspect="1" noChangeArrowheads="1"/>
              </p:cNvSpPr>
              <p:nvPr/>
            </p:nvSpPr>
            <p:spPr bwMode="auto">
              <a:xfrm rot="10800000">
                <a:off x="6338932" y="4903919"/>
                <a:ext cx="519840" cy="519840"/>
              </a:xfrm>
              <a:custGeom>
                <a:avLst/>
                <a:gdLst>
                  <a:gd name="G0" fmla="+- -143593 0 0"/>
                  <a:gd name="G1" fmla="+- -11796480 0 0"/>
                  <a:gd name="G2" fmla="+- -143593 0 -11796480"/>
                  <a:gd name="G3" fmla="+- 10800 0 0"/>
                  <a:gd name="G4" fmla="+- 0 0 -143593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820 0 0"/>
                  <a:gd name="G9" fmla="+- 0 0 -11796480"/>
                  <a:gd name="G10" fmla="+- 7820 0 2700"/>
                  <a:gd name="G11" fmla="cos G10 -143593"/>
                  <a:gd name="G12" fmla="sin G10 -143593"/>
                  <a:gd name="G13" fmla="cos 13500 -143593"/>
                  <a:gd name="G14" fmla="sin 13500 -143593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820 1 2"/>
                  <a:gd name="G20" fmla="+- G19 5400 0"/>
                  <a:gd name="G21" fmla="cos G20 -143593"/>
                  <a:gd name="G22" fmla="sin G20 -143593"/>
                  <a:gd name="G23" fmla="+- G21 10800 0"/>
                  <a:gd name="G24" fmla="+- G12 G23 G22"/>
                  <a:gd name="G25" fmla="+- G22 G23 G11"/>
                  <a:gd name="G26" fmla="cos 10800 -143593"/>
                  <a:gd name="G27" fmla="sin 10800 -143593"/>
                  <a:gd name="G28" fmla="cos 7820 -143593"/>
                  <a:gd name="G29" fmla="sin 7820 -143593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11796480"/>
                  <a:gd name="G36" fmla="sin G34 -11796480"/>
                  <a:gd name="G37" fmla="+/ -11796480 -143593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820 G39"/>
                  <a:gd name="G43" fmla="sin 782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10593 w 21600"/>
                  <a:gd name="T5" fmla="*/ 1 h 21600"/>
                  <a:gd name="T6" fmla="*/ 1489 w 21600"/>
                  <a:gd name="T7" fmla="*/ 10799 h 21600"/>
                  <a:gd name="T8" fmla="*/ 10650 w 21600"/>
                  <a:gd name="T9" fmla="*/ 2981 h 21600"/>
                  <a:gd name="T10" fmla="*/ 24290 w 21600"/>
                  <a:gd name="T11" fmla="*/ 10283 h 21600"/>
                  <a:gd name="T12" fmla="*/ 20263 w 21600"/>
                  <a:gd name="T13" fmla="*/ 14631 h 21600"/>
                  <a:gd name="T14" fmla="*/ 15916 w 21600"/>
                  <a:gd name="T15" fmla="*/ 1060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614" y="10501"/>
                    </a:moveTo>
                    <a:cubicBezTo>
                      <a:pt x="18453" y="6301"/>
                      <a:pt x="15002" y="2979"/>
                      <a:pt x="10800" y="2979"/>
                    </a:cubicBezTo>
                    <a:cubicBezTo>
                      <a:pt x="6481" y="2980"/>
                      <a:pt x="2980" y="6481"/>
                      <a:pt x="2980" y="10800"/>
                    </a:cubicBezTo>
                    <a:lnTo>
                      <a:pt x="-1" y="10799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604" y="-1"/>
                      <a:pt x="21370" y="4587"/>
                      <a:pt x="21592" y="10387"/>
                    </a:cubicBezTo>
                    <a:lnTo>
                      <a:pt x="24290" y="10283"/>
                    </a:lnTo>
                    <a:lnTo>
                      <a:pt x="20263" y="14631"/>
                    </a:lnTo>
                    <a:lnTo>
                      <a:pt x="15916" y="10604"/>
                    </a:lnTo>
                    <a:lnTo>
                      <a:pt x="18614" y="10501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AutoShape 253"/>
              <p:cNvSpPr>
                <a:spLocks noChangeAspect="1" noChangeArrowheads="1"/>
              </p:cNvSpPr>
              <p:nvPr/>
            </p:nvSpPr>
            <p:spPr bwMode="auto">
              <a:xfrm>
                <a:off x="6342315" y="4651329"/>
                <a:ext cx="519841" cy="519840"/>
              </a:xfrm>
              <a:custGeom>
                <a:avLst/>
                <a:gdLst>
                  <a:gd name="G0" fmla="+- -143593 0 0"/>
                  <a:gd name="G1" fmla="+- -11796480 0 0"/>
                  <a:gd name="G2" fmla="+- -143593 0 -11796480"/>
                  <a:gd name="G3" fmla="+- 10800 0 0"/>
                  <a:gd name="G4" fmla="+- 0 0 -143593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820 0 0"/>
                  <a:gd name="G9" fmla="+- 0 0 -11796480"/>
                  <a:gd name="G10" fmla="+- 7820 0 2700"/>
                  <a:gd name="G11" fmla="cos G10 -143593"/>
                  <a:gd name="G12" fmla="sin G10 -143593"/>
                  <a:gd name="G13" fmla="cos 13500 -143593"/>
                  <a:gd name="G14" fmla="sin 13500 -143593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820 1 2"/>
                  <a:gd name="G20" fmla="+- G19 5400 0"/>
                  <a:gd name="G21" fmla="cos G20 -143593"/>
                  <a:gd name="G22" fmla="sin G20 -143593"/>
                  <a:gd name="G23" fmla="+- G21 10800 0"/>
                  <a:gd name="G24" fmla="+- G12 G23 G22"/>
                  <a:gd name="G25" fmla="+- G22 G23 G11"/>
                  <a:gd name="G26" fmla="cos 10800 -143593"/>
                  <a:gd name="G27" fmla="sin 10800 -143593"/>
                  <a:gd name="G28" fmla="cos 7820 -143593"/>
                  <a:gd name="G29" fmla="sin 7820 -143593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11796480"/>
                  <a:gd name="G36" fmla="sin G34 -11796480"/>
                  <a:gd name="G37" fmla="+/ -11796480 -143593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820 G39"/>
                  <a:gd name="G43" fmla="sin 782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10593 w 21600"/>
                  <a:gd name="T5" fmla="*/ 1 h 21600"/>
                  <a:gd name="T6" fmla="*/ 1489 w 21600"/>
                  <a:gd name="T7" fmla="*/ 10799 h 21600"/>
                  <a:gd name="T8" fmla="*/ 10650 w 21600"/>
                  <a:gd name="T9" fmla="*/ 2981 h 21600"/>
                  <a:gd name="T10" fmla="*/ 24290 w 21600"/>
                  <a:gd name="T11" fmla="*/ 10283 h 21600"/>
                  <a:gd name="T12" fmla="*/ 20263 w 21600"/>
                  <a:gd name="T13" fmla="*/ 14631 h 21600"/>
                  <a:gd name="T14" fmla="*/ 15916 w 21600"/>
                  <a:gd name="T15" fmla="*/ 1060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614" y="10501"/>
                    </a:moveTo>
                    <a:cubicBezTo>
                      <a:pt x="18453" y="6301"/>
                      <a:pt x="15002" y="2979"/>
                      <a:pt x="10800" y="2979"/>
                    </a:cubicBezTo>
                    <a:cubicBezTo>
                      <a:pt x="6481" y="2980"/>
                      <a:pt x="2980" y="6481"/>
                      <a:pt x="2980" y="10800"/>
                    </a:cubicBezTo>
                    <a:lnTo>
                      <a:pt x="-1" y="10799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604" y="-1"/>
                      <a:pt x="21370" y="4587"/>
                      <a:pt x="21592" y="10387"/>
                    </a:cubicBezTo>
                    <a:lnTo>
                      <a:pt x="24290" y="10283"/>
                    </a:lnTo>
                    <a:lnTo>
                      <a:pt x="20263" y="14631"/>
                    </a:lnTo>
                    <a:lnTo>
                      <a:pt x="15916" y="10604"/>
                    </a:lnTo>
                    <a:lnTo>
                      <a:pt x="18614" y="10501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1422400" y="2776485"/>
              <a:ext cx="158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manual control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422400" y="3473000"/>
              <a:ext cx="1762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visual perception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22400" y="4169515"/>
              <a:ext cx="2044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declarative memory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422400" y="4866030"/>
              <a:ext cx="99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imaginal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422400" y="5562545"/>
              <a:ext cx="1384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 state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2400" y="6259061"/>
              <a:ext cx="192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production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02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07407E-6 L 0.57101 -0.146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00" y="-73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34167 -0.3990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0" y="-20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27674 -0.486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0" y="-244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L 0.46354 -0.24144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00" y="-121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07407E-6 L 0.41145 0.05463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273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81481E-6 L 0.37448 -0.26458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00" y="-13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813" y="597332"/>
            <a:ext cx="3808018" cy="1143000"/>
          </a:xfrm>
        </p:spPr>
        <p:txBody>
          <a:bodyPr>
            <a:noAutofit/>
          </a:bodyPr>
          <a:lstStyle/>
          <a:p>
            <a:r>
              <a:rPr lang="en-US" sz="3200" dirty="0"/>
              <a:t>Visual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766863" y="597332"/>
            <a:ext cx="390706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Gill Sans"/>
              </a:rPr>
              <a:t>Manual</a:t>
            </a:r>
          </a:p>
        </p:txBody>
      </p:sp>
      <p:pic>
        <p:nvPicPr>
          <p:cNvPr id="13" name="Picture 12" descr="manu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831" y="5483700"/>
            <a:ext cx="3968099" cy="726851"/>
          </a:xfrm>
          <a:prstGeom prst="rect">
            <a:avLst/>
          </a:prstGeom>
        </p:spPr>
      </p:pic>
      <p:pic>
        <p:nvPicPr>
          <p:cNvPr id="14" name="Picture 13" descr="visualResults.png"/>
          <p:cNvPicPr>
            <a:picLocks noChangeAspect="1"/>
          </p:cNvPicPr>
          <p:nvPr/>
        </p:nvPicPr>
        <p:blipFill>
          <a:blip r:embed="rId3"/>
          <a:srcRect t="3991" b="71050"/>
          <a:stretch>
            <a:fillRect/>
          </a:stretch>
        </p:blipFill>
        <p:spPr>
          <a:xfrm>
            <a:off x="556248" y="5483700"/>
            <a:ext cx="3808019" cy="742617"/>
          </a:xfrm>
          <a:prstGeom prst="rect">
            <a:avLst/>
          </a:prstGeom>
        </p:spPr>
      </p:pic>
      <p:pic>
        <p:nvPicPr>
          <p:cNvPr id="3" name="Picture 2" descr="visual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07" y="1905954"/>
            <a:ext cx="3296460" cy="3096000"/>
          </a:xfrm>
          <a:prstGeom prst="rect">
            <a:avLst/>
          </a:prstGeom>
        </p:spPr>
      </p:pic>
      <p:pic>
        <p:nvPicPr>
          <p:cNvPr id="4" name="Picture 3" descr="manual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15" y="1905954"/>
            <a:ext cx="3288574" cy="309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42858" y="6462616"/>
            <a:ext cx="2662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Gill Sans Light"/>
                <a:cs typeface="Gill Sans Light"/>
              </a:rPr>
              <a:t>(Borst et al. 2011, </a:t>
            </a:r>
            <a:r>
              <a:rPr lang="en-US" sz="1600" i="1" dirty="0" err="1">
                <a:solidFill>
                  <a:srgbClr val="595959"/>
                </a:solidFill>
                <a:latin typeface="Gill Sans Light"/>
                <a:cs typeface="Gill Sans Light"/>
              </a:rPr>
              <a:t>NeuroImage</a:t>
            </a:r>
            <a:r>
              <a:rPr lang="en-US" sz="1600" dirty="0">
                <a:solidFill>
                  <a:srgbClr val="595959"/>
                </a:solidFill>
                <a:latin typeface="Gill Sans Light"/>
                <a:cs typeface="Gill Sans Light"/>
              </a:rPr>
              <a:t>)</a:t>
            </a:r>
            <a:endParaRPr lang="en-US" sz="1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71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465" y="625020"/>
            <a:ext cx="3808018" cy="1143000"/>
          </a:xfrm>
        </p:spPr>
        <p:txBody>
          <a:bodyPr>
            <a:noAutofit/>
          </a:bodyPr>
          <a:lstStyle/>
          <a:p>
            <a:r>
              <a:rPr lang="en-US" sz="3200" dirty="0"/>
              <a:t>Problem State</a:t>
            </a:r>
          </a:p>
        </p:txBody>
      </p:sp>
      <p:pic>
        <p:nvPicPr>
          <p:cNvPr id="5" name="Picture 4" descr="convolved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5" y="5444138"/>
            <a:ext cx="4220958" cy="762582"/>
          </a:xfrm>
          <a:prstGeom prst="rect">
            <a:avLst/>
          </a:prstGeom>
        </p:spPr>
      </p:pic>
      <p:pic>
        <p:nvPicPr>
          <p:cNvPr id="8" name="Picture 7" descr="retriev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883" y="5444138"/>
            <a:ext cx="4198689" cy="76258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724883" y="625020"/>
            <a:ext cx="390706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Gill Sans"/>
              </a:rPr>
              <a:t>Declarative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Gill Sans"/>
              </a:rPr>
              <a:t> Memory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42858" y="6462616"/>
            <a:ext cx="2662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Gill Sans Light"/>
                <a:cs typeface="Gill Sans Light"/>
              </a:rPr>
              <a:t>(Borst et al. 2011, </a:t>
            </a:r>
            <a:r>
              <a:rPr lang="en-US" sz="1600" i="1" dirty="0" err="1">
                <a:solidFill>
                  <a:srgbClr val="595959"/>
                </a:solidFill>
                <a:latin typeface="Gill Sans Light"/>
                <a:cs typeface="Gill Sans Light"/>
              </a:rPr>
              <a:t>NeuroImage</a:t>
            </a:r>
            <a:r>
              <a:rPr lang="en-US" sz="1600" dirty="0">
                <a:solidFill>
                  <a:srgbClr val="595959"/>
                </a:solidFill>
                <a:latin typeface="Gill Sans Light"/>
                <a:cs typeface="Gill Sans Light"/>
              </a:rPr>
              <a:t>)</a:t>
            </a:r>
            <a:endParaRPr lang="en-US" sz="1600" dirty="0">
              <a:latin typeface="Gill Sans Light"/>
              <a:cs typeface="Gill Sans Light"/>
            </a:endParaRPr>
          </a:p>
        </p:txBody>
      </p:sp>
      <p:pic>
        <p:nvPicPr>
          <p:cNvPr id="3" name="Picture 2" descr="imaginal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92" y="1977370"/>
            <a:ext cx="3256626" cy="3065922"/>
          </a:xfrm>
          <a:prstGeom prst="rect">
            <a:avLst/>
          </a:prstGeom>
        </p:spPr>
      </p:pic>
      <p:pic>
        <p:nvPicPr>
          <p:cNvPr id="6" name="Picture 5" descr="declmem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50" y="1977370"/>
            <a:ext cx="3288574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E731-0F4E-0341-9B4C-AE9DF4E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standard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9C8F2-4AAD-674F-B84E-BB5F80B5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06" y="3795813"/>
            <a:ext cx="6039393" cy="2925917"/>
          </a:xfrm>
          <a:prstGeom prst="rect">
            <a:avLst/>
          </a:prstGeom>
        </p:spPr>
      </p:pic>
      <p:pic>
        <p:nvPicPr>
          <p:cNvPr id="5" name="Picture 4" descr="imaginal.psd">
            <a:extLst>
              <a:ext uri="{FF2B5EF4-FFF2-40B4-BE49-F238E27FC236}">
                <a16:creationId xmlns:a16="http://schemas.microsoft.com/office/drawing/2014/main" id="{1B7127BB-7704-D94F-9EB1-B693D6279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27" y="1799816"/>
            <a:ext cx="2195520" cy="2066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C1EBCE-8105-114C-BE2F-AB1831C85CDD}"/>
              </a:ext>
            </a:extLst>
          </p:cNvPr>
          <p:cNvSpPr txBox="1"/>
          <p:nvPr/>
        </p:nvSpPr>
        <p:spPr>
          <a:xfrm>
            <a:off x="3264754" y="1386939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Model-based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78AD2-17BE-924D-A335-985A59BEE6E3}"/>
              </a:ext>
            </a:extLst>
          </p:cNvPr>
          <p:cNvSpPr/>
          <p:nvPr/>
        </p:nvSpPr>
        <p:spPr>
          <a:xfrm>
            <a:off x="6542858" y="6462616"/>
            <a:ext cx="2662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Gill Sans Light"/>
                <a:cs typeface="Gill Sans Light"/>
              </a:rPr>
              <a:t>(Borst et al. 2011, </a:t>
            </a:r>
            <a:r>
              <a:rPr lang="en-US" sz="1600" i="1" dirty="0" err="1">
                <a:solidFill>
                  <a:srgbClr val="595959"/>
                </a:solidFill>
                <a:latin typeface="Gill Sans Light"/>
                <a:cs typeface="Gill Sans Light"/>
              </a:rPr>
              <a:t>NeuroImage</a:t>
            </a:r>
            <a:r>
              <a:rPr lang="en-US" sz="1600" dirty="0">
                <a:solidFill>
                  <a:srgbClr val="595959"/>
                </a:solidFill>
                <a:latin typeface="Gill Sans Light"/>
                <a:cs typeface="Gill Sans Light"/>
              </a:rPr>
              <a:t>)</a:t>
            </a:r>
            <a:endParaRPr lang="en-US" sz="1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680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ACT-R Brain Mapping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2477" y="1697308"/>
            <a:ext cx="8110507" cy="4735204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1968"/>
              </a:spcBef>
            </a:pPr>
            <a:r>
              <a:rPr lang="en-US" dirty="0"/>
              <a:t>Five existing ACT-R models + fMRI datasets</a:t>
            </a:r>
          </a:p>
          <a:p>
            <a:pPr>
              <a:lnSpc>
                <a:spcPct val="110000"/>
              </a:lnSpc>
              <a:spcBef>
                <a:spcPts val="1968"/>
              </a:spcBef>
            </a:pPr>
            <a:r>
              <a:rPr lang="en-US" dirty="0"/>
              <a:t>Meta-analysis of model-based fMRI analyses</a:t>
            </a:r>
            <a:br>
              <a:rPr lang="en-US" dirty="0"/>
            </a:br>
            <a:r>
              <a:rPr lang="en-US" sz="2400" dirty="0"/>
              <a:t>(Borst &amp; Anderson, </a:t>
            </a:r>
            <a:r>
              <a:rPr lang="en-US" sz="2400" i="1" dirty="0"/>
              <a:t>PNAS</a:t>
            </a:r>
            <a:r>
              <a:rPr lang="en-US" sz="2400" dirty="0"/>
              <a:t>, 2013)</a:t>
            </a:r>
          </a:p>
          <a:p>
            <a:pPr>
              <a:lnSpc>
                <a:spcPct val="110000"/>
              </a:lnSpc>
              <a:spcBef>
                <a:spcPts val="1968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1968"/>
              </a:spcBef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1968"/>
              </a:spcBef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350900-96DB-E548-BC84-8A4D870DA9D8}"/>
              </a:ext>
            </a:extLst>
          </p:cNvPr>
          <p:cNvGrpSpPr/>
          <p:nvPr/>
        </p:nvGrpSpPr>
        <p:grpSpPr>
          <a:xfrm rot="20018678">
            <a:off x="2005032" y="3995702"/>
            <a:ext cx="5745396" cy="6109556"/>
            <a:chOff x="5379061" y="3388583"/>
            <a:chExt cx="3673354" cy="3906182"/>
          </a:xfrm>
        </p:grpSpPr>
        <p:pic>
          <p:nvPicPr>
            <p:cNvPr id="6" name="Picture 5" descr="2005Sohn.pdf">
              <a:extLst>
                <a:ext uri="{FF2B5EF4-FFF2-40B4-BE49-F238E27FC236}">
                  <a16:creationId xmlns:a16="http://schemas.microsoft.com/office/drawing/2014/main" id="{51A2175E-36F8-E741-A8BA-93ABE6A46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9143">
              <a:off x="5379061" y="3388583"/>
              <a:ext cx="2158187" cy="2880000"/>
            </a:xfrm>
            <a:prstGeom prst="rect">
              <a:avLst/>
            </a:prstGeom>
            <a:solidFill>
              <a:srgbClr val="FFFFFF"/>
            </a:solidFill>
            <a:effectLst>
              <a:glow rad="63500">
                <a:schemeClr val="bg1">
                  <a:lumMod val="85000"/>
                  <a:alpha val="18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 descr="2007Anderson.pdf">
              <a:extLst>
                <a:ext uri="{FF2B5EF4-FFF2-40B4-BE49-F238E27FC236}">
                  <a16:creationId xmlns:a16="http://schemas.microsoft.com/office/drawing/2014/main" id="{45188D66-51FC-DC49-BB40-B1A9CD3DF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0324">
              <a:off x="5820706" y="3525234"/>
              <a:ext cx="1982118" cy="2880000"/>
            </a:xfrm>
            <a:prstGeom prst="rect">
              <a:avLst/>
            </a:prstGeom>
            <a:solidFill>
              <a:schemeClr val="bg1"/>
            </a:solidFill>
            <a:effectLst>
              <a:glow rad="63500">
                <a:schemeClr val="bg1">
                  <a:lumMod val="85000"/>
                  <a:alpha val="18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 descr="2008Stocco.pdf">
              <a:extLst>
                <a:ext uri="{FF2B5EF4-FFF2-40B4-BE49-F238E27FC236}">
                  <a16:creationId xmlns:a16="http://schemas.microsoft.com/office/drawing/2014/main" id="{0A4876A7-ACC2-724C-856E-FFBAFA9BA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034">
              <a:off x="6157148" y="3753383"/>
              <a:ext cx="2225455" cy="2880000"/>
            </a:xfrm>
            <a:prstGeom prst="rect">
              <a:avLst/>
            </a:prstGeom>
            <a:solidFill>
              <a:srgbClr val="FFFFFF"/>
            </a:solidFill>
            <a:effectLst>
              <a:glow rad="63500">
                <a:schemeClr val="bg1">
                  <a:lumMod val="85000"/>
                  <a:alpha val="18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2008Anderson-2.pdf">
              <a:extLst>
                <a:ext uri="{FF2B5EF4-FFF2-40B4-BE49-F238E27FC236}">
                  <a16:creationId xmlns:a16="http://schemas.microsoft.com/office/drawing/2014/main" id="{61DEFA4E-C1E8-DF46-B98C-81154F3E3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6247">
              <a:off x="6581331" y="4074147"/>
              <a:ext cx="2184828" cy="2880000"/>
            </a:xfrm>
            <a:prstGeom prst="rect">
              <a:avLst/>
            </a:prstGeom>
            <a:solidFill>
              <a:srgbClr val="FFFFFF"/>
            </a:solidFill>
            <a:effectLst>
              <a:glow rad="63500">
                <a:schemeClr val="bg1">
                  <a:lumMod val="85000"/>
                  <a:alpha val="18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Borst2011-1.pdf">
              <a:extLst>
                <a:ext uri="{FF2B5EF4-FFF2-40B4-BE49-F238E27FC236}">
                  <a16:creationId xmlns:a16="http://schemas.microsoft.com/office/drawing/2014/main" id="{53FF30DF-125D-C248-9EC4-37D4867AB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655">
              <a:off x="6894229" y="4414765"/>
              <a:ext cx="2158186" cy="2880000"/>
            </a:xfrm>
            <a:prstGeom prst="rect">
              <a:avLst/>
            </a:prstGeom>
            <a:solidFill>
              <a:srgbClr val="FFFFFF"/>
            </a:solidFill>
            <a:effectLst>
              <a:glow rad="63500">
                <a:schemeClr val="bg1">
                  <a:lumMod val="85000"/>
                  <a:alpha val="1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5660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486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 descr="Figure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54"/>
          <a:stretch/>
        </p:blipFill>
        <p:spPr>
          <a:xfrm>
            <a:off x="1085850" y="1277938"/>
            <a:ext cx="4654550" cy="5324626"/>
          </a:xfrm>
          <a:prstGeom prst="rect">
            <a:avLst/>
          </a:prstGeom>
        </p:spPr>
      </p:pic>
      <p:pic>
        <p:nvPicPr>
          <p:cNvPr id="4" name="Picture 3" descr="Figure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7" t="67664"/>
          <a:stretch/>
        </p:blipFill>
        <p:spPr>
          <a:xfrm>
            <a:off x="5854700" y="2374900"/>
            <a:ext cx="2378880" cy="25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124A-613F-8D40-B15B-46320A63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1247B-0CE8-C143-9C39-27003C787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Region-of-interest analysis</a:t>
            </a:r>
          </a:p>
          <a:p>
            <a:pPr lvl="1"/>
            <a:r>
              <a:rPr lang="en-US" dirty="0"/>
              <a:t>Neural data =&gt; models</a:t>
            </a:r>
          </a:p>
          <a:p>
            <a:pPr lvl="1"/>
            <a:r>
              <a:rPr lang="en-US" dirty="0"/>
              <a:t>Goal: constrain and improve models</a:t>
            </a:r>
          </a:p>
          <a:p>
            <a:pPr lvl="1"/>
            <a:r>
              <a:rPr lang="en-US" dirty="0"/>
              <a:t>Depends on: fixed mapping of model resources to brain regions</a:t>
            </a:r>
          </a:p>
          <a:p>
            <a:endParaRPr lang="en-US" dirty="0"/>
          </a:p>
          <a:p>
            <a:r>
              <a:rPr lang="en-US" dirty="0"/>
              <a:t>Model-based fMRI analysis</a:t>
            </a:r>
          </a:p>
          <a:p>
            <a:pPr lvl="1"/>
            <a:r>
              <a:rPr lang="en-US" dirty="0"/>
              <a:t>Models =&gt; neural data</a:t>
            </a:r>
          </a:p>
          <a:p>
            <a:pPr lvl="1"/>
            <a:r>
              <a:rPr lang="en-US" dirty="0"/>
              <a:t>Goal: located theorized/modeled brain functions</a:t>
            </a:r>
          </a:p>
          <a:p>
            <a:pPr lvl="1"/>
            <a:r>
              <a:rPr lang="en-US" dirty="0"/>
              <a:t>Depends on: quality of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595E-D914-E34D-8001-241C52C8E7D5}"/>
              </a:ext>
            </a:extLst>
          </p:cNvPr>
          <p:cNvSpPr txBox="1"/>
          <p:nvPr/>
        </p:nvSpPr>
        <p:spPr>
          <a:xfrm>
            <a:off x="3290296" y="296333"/>
            <a:ext cx="271580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13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Using fMRI to evaluate ACT-R models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ROI analysis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Checking modularity with fMRI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Using ACT-R to analyze fMRI data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Model-based analysis</a:t>
            </a:r>
          </a:p>
          <a:p>
            <a:r>
              <a:rPr lang="en-US" sz="2800" dirty="0"/>
              <a:t>What is a good model?</a:t>
            </a:r>
          </a:p>
        </p:txBody>
      </p:sp>
    </p:spTree>
    <p:extLst>
      <p:ext uri="{BB962C8B-B14F-4D97-AF65-F5344CB8AC3E}">
        <p14:creationId xmlns:p14="http://schemas.microsoft.com/office/powerpoint/2010/main" val="332123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good model?</a:t>
            </a:r>
          </a:p>
        </p:txBody>
      </p:sp>
    </p:spTree>
    <p:extLst>
      <p:ext uri="{BB962C8B-B14F-4D97-AF65-F5344CB8AC3E}">
        <p14:creationId xmlns:p14="http://schemas.microsoft.com/office/powerpoint/2010/main" val="3782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Lecture 2: What makes a good model?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Optima" charset="0"/>
                <a:ea typeface="ＭＳ Ｐゴシック" charset="0"/>
                <a:cs typeface="ＭＳ Ｐゴシック" charset="0"/>
              </a:rPr>
              <a:t>Functional criteria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Optima" charset="0"/>
                <a:ea typeface="ＭＳ Ｐゴシック" charset="0"/>
              </a:rPr>
              <a:t>The model has to be able to show intelligent behavior appropriate for the task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Optima" charset="0"/>
                <a:ea typeface="ＭＳ Ｐゴシック" charset="0"/>
                <a:cs typeface="ＭＳ Ｐゴシック" charset="0"/>
              </a:rPr>
              <a:t>Behavioral criteria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Optima" charset="0"/>
                <a:ea typeface="ＭＳ Ｐゴシック" charset="0"/>
              </a:rPr>
              <a:t>The model has to perform the task in the same way as humans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Optima" charset="0"/>
                <a:ea typeface="ＭＳ Ｐゴシック" charset="0"/>
                <a:cs typeface="ＭＳ Ｐゴシック" charset="0"/>
              </a:rPr>
              <a:t>Neurophysiological criteria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Optima" charset="0"/>
                <a:ea typeface="ＭＳ Ｐゴシック" charset="0"/>
              </a:rPr>
              <a:t>The model has to be faithful to what happens in the brain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Optima" charset="0"/>
                <a:ea typeface="ＭＳ Ｐゴシック" charset="0"/>
              </a:rPr>
              <a:t>Use of neural networks or neural representations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Optima" charset="0"/>
                <a:ea typeface="ＭＳ Ｐゴシック" charset="0"/>
              </a:rPr>
              <a:t>Be able to predict brain activation</a:t>
            </a:r>
          </a:p>
        </p:txBody>
      </p:sp>
    </p:spTree>
    <p:extLst>
      <p:ext uri="{BB962C8B-B14F-4D97-AF65-F5344CB8AC3E}">
        <p14:creationId xmlns:p14="http://schemas.microsoft.com/office/powerpoint/2010/main" val="97472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9" name="Picture 8" descr="manualResults.pdf"/>
          <p:cNvPicPr>
            <a:picLocks noChangeAspect="1"/>
          </p:cNvPicPr>
          <p:nvPr/>
        </p:nvPicPr>
        <p:blipFill>
          <a:blip r:embed="rId2"/>
          <a:srcRect l="3635" b="48040"/>
          <a:stretch>
            <a:fillRect/>
          </a:stretch>
        </p:blipFill>
        <p:spPr>
          <a:xfrm>
            <a:off x="1004405" y="2184718"/>
            <a:ext cx="6673761" cy="3247659"/>
          </a:xfrm>
          <a:prstGeom prst="rect">
            <a:avLst/>
          </a:prstGeom>
        </p:spPr>
      </p:pic>
      <p:pic>
        <p:nvPicPr>
          <p:cNvPr id="8" name="Picture 7" descr="manualProps.pdf"/>
          <p:cNvPicPr>
            <a:picLocks noChangeAspect="1"/>
          </p:cNvPicPr>
          <p:nvPr/>
        </p:nvPicPr>
        <p:blipFill>
          <a:blip r:embed="rId3"/>
          <a:srcRect l="-10267" t="-7589" r="-11787" b="-7670"/>
          <a:stretch>
            <a:fillRect/>
          </a:stretch>
        </p:blipFill>
        <p:spPr>
          <a:xfrm rot="315876">
            <a:off x="6846888" y="509211"/>
            <a:ext cx="1879600" cy="2336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28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1:  Testable predictions of </a:t>
            </a:r>
            <a:br>
              <a:rPr lang="en-US" dirty="0"/>
            </a:br>
            <a:r>
              <a:rPr lang="en-US" dirty="0"/>
              <a:t>human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98085" y="1600200"/>
            <a:ext cx="736845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Predictions should be as fine-grained as possible: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68796">
            <a:off x="934560" y="2527318"/>
            <a:ext cx="2071005" cy="1989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84" y="2469671"/>
            <a:ext cx="2181246" cy="1982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050" y="2164109"/>
            <a:ext cx="2087589" cy="2087589"/>
          </a:xfrm>
          <a:prstGeom prst="rect">
            <a:avLst/>
          </a:prstGeom>
        </p:spPr>
      </p:pic>
      <p:pic>
        <p:nvPicPr>
          <p:cNvPr id="10" name="Picture 9" descr="Untitled cop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5" y="4611896"/>
            <a:ext cx="3482517" cy="1954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608" y="4550909"/>
            <a:ext cx="1427714" cy="199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8944" y="4550909"/>
            <a:ext cx="3206220" cy="19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Compare the model to human data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972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59760"/>
            <a:ext cx="822960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38BF91-EC6B-2742-AA70-B488E4E1ED68}"/>
              </a:ext>
            </a:extLst>
          </p:cNvPr>
          <p:cNvSpPr txBox="1"/>
          <p:nvPr/>
        </p:nvSpPr>
        <p:spPr>
          <a:xfrm>
            <a:off x="2247900" y="23904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E74A8-F5BF-904C-8B22-4DFE1C30E3C0}"/>
              </a:ext>
            </a:extLst>
          </p:cNvPr>
          <p:cNvSpPr txBox="1"/>
          <p:nvPr/>
        </p:nvSpPr>
        <p:spPr>
          <a:xfrm>
            <a:off x="6103897" y="235377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Data</a:t>
            </a:r>
          </a:p>
        </p:txBody>
      </p:sp>
      <p:sp>
        <p:nvSpPr>
          <p:cNvPr id="97283" name="Rectangle 4"/>
          <p:cNvSpPr>
            <a:spLocks noChangeArrowheads="1"/>
          </p:cNvSpPr>
          <p:nvPr/>
        </p:nvSpPr>
        <p:spPr bwMode="auto">
          <a:xfrm>
            <a:off x="4445277" y="2353773"/>
            <a:ext cx="4356100" cy="33004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7200" dirty="0">
                <a:solidFill>
                  <a:schemeClr val="hlink"/>
                </a:solidFill>
              </a:rPr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7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Compare the model to human data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972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59760"/>
            <a:ext cx="822960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882540" y="1441616"/>
            <a:ext cx="5373944" cy="76374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Deviation</a:t>
            </a:r>
          </a:p>
          <a:p>
            <a:r>
              <a:rPr lang="en-US" dirty="0"/>
              <a:t>Correlation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431191" y="3296073"/>
            <a:ext cx="2529781" cy="1350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64457" y="3921017"/>
            <a:ext cx="0" cy="3427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574800" y="3275913"/>
            <a:ext cx="2529781" cy="135068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574800" y="4545960"/>
            <a:ext cx="946190" cy="10200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520990" y="3418234"/>
            <a:ext cx="1735991" cy="110756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61059" y="3263831"/>
            <a:ext cx="5049686" cy="24645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1058" y="3074318"/>
            <a:ext cx="2308249" cy="191515"/>
          </a:xfrm>
          <a:prstGeom prst="rect">
            <a:avLst/>
          </a:prstGeom>
          <a:solidFill>
            <a:srgbClr val="990000">
              <a:alpha val="16000"/>
            </a:srgb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61059" y="2852563"/>
            <a:ext cx="2308249" cy="191515"/>
          </a:xfrm>
          <a:prstGeom prst="rect">
            <a:avLst/>
          </a:prstGeom>
          <a:solidFill>
            <a:srgbClr val="990000">
              <a:alpha val="16000"/>
            </a:srgb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64811-AF50-1643-8778-9CAD3330677A}"/>
              </a:ext>
            </a:extLst>
          </p:cNvPr>
          <p:cNvSpPr txBox="1"/>
          <p:nvPr/>
        </p:nvSpPr>
        <p:spPr>
          <a:xfrm>
            <a:off x="2247900" y="24666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086A8A-D233-C242-8C63-B22EFBEF130D}"/>
              </a:ext>
            </a:extLst>
          </p:cNvPr>
          <p:cNvSpPr txBox="1"/>
          <p:nvPr/>
        </p:nvSpPr>
        <p:spPr>
          <a:xfrm>
            <a:off x="6103897" y="242997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Data</a:t>
            </a:r>
          </a:p>
        </p:txBody>
      </p:sp>
      <p:pic>
        <p:nvPicPr>
          <p:cNvPr id="17" name="Picture 16" descr="Screen Shot 2015-11-15 at 14.07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3" y="2551305"/>
            <a:ext cx="5203769" cy="34248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285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044E-6 -3.33488E-6 L 0.4519 -0.001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9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Root-Mean-Square Deviation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54" y="1790050"/>
            <a:ext cx="2964403" cy="296440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758339" y="2572719"/>
            <a:ext cx="0" cy="77491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81221" y="2732869"/>
            <a:ext cx="0" cy="6845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11851" y="2993758"/>
            <a:ext cx="0" cy="48561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726983" y="3200403"/>
            <a:ext cx="0" cy="34096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9864" y="3301141"/>
            <a:ext cx="0" cy="29446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380495" y="3409627"/>
            <a:ext cx="0" cy="193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703376" y="3471621"/>
            <a:ext cx="0" cy="22214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1958" y="4732021"/>
            <a:ext cx="678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Deviation: (0 </a:t>
            </a:r>
            <a:r>
              <a:rPr lang="mr-IN" dirty="0"/>
              <a:t>–</a:t>
            </a:r>
            <a:r>
              <a:rPr lang="en-US" dirty="0"/>
              <a:t> 0) + (2.2 - 4.2) + (2.0 - 3.8) + </a:t>
            </a:r>
            <a:r>
              <a:rPr lang="mr-IN" dirty="0"/>
              <a:t>…</a:t>
            </a:r>
            <a:r>
              <a:rPr lang="en-US" dirty="0"/>
              <a:t> =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sum(data-model)</a:t>
            </a:r>
            <a:r>
              <a:rPr lang="en-US" dirty="0"/>
              <a:t>=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36230" y="473202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-8.395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55360" y="5031719"/>
            <a:ext cx="589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Mean Deviation: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mean(data-model)</a:t>
            </a:r>
            <a:r>
              <a:rPr lang="en-US" dirty="0"/>
              <a:t>=  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36230" y="5031719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-1.049375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0221" y="5340746"/>
            <a:ext cx="69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Mean Square Deviation: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mean((data-model)^2)</a:t>
            </a:r>
            <a:r>
              <a:rPr lang="en-US" dirty="0"/>
              <a:t>=  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093064" y="5340746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1.484098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0221" y="5660101"/>
            <a:ext cx="69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 Mean Square Deviation: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(mean((data-model)^2))</a:t>
            </a:r>
            <a:r>
              <a:rPr lang="en-US" dirty="0"/>
              <a:t>=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093063" y="5660101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1.218236</a:t>
            </a:r>
          </a:p>
        </p:txBody>
      </p:sp>
    </p:spTree>
    <p:extLst>
      <p:ext uri="{BB962C8B-B14F-4D97-AF65-F5344CB8AC3E}">
        <p14:creationId xmlns:p14="http://schemas.microsoft.com/office/powerpoint/2010/main" val="181821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4" grpId="0"/>
      <p:bldP spid="35" grpId="0"/>
      <p:bldP spid="3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Correlation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89" y="2252182"/>
            <a:ext cx="2917659" cy="29176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06" y="1806336"/>
            <a:ext cx="8531817" cy="3363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4005" y="6247381"/>
            <a:ext cx="4874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www.tylervigen.com</a:t>
            </a:r>
            <a:r>
              <a:rPr lang="en-US" dirty="0"/>
              <a:t>/spurious-correlations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81AB6-CAD0-1440-8EB4-1228BDE66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08" y="1626577"/>
            <a:ext cx="8987792" cy="35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5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From now on the assignment models will be compared to human performance</a:t>
            </a:r>
          </a:p>
          <a:p>
            <a:pPr lvl="1"/>
            <a:r>
              <a:rPr lang="en-US" sz="2000" dirty="0"/>
              <a:t>Mostly Response time</a:t>
            </a:r>
          </a:p>
          <a:p>
            <a:pPr lvl="2"/>
            <a:r>
              <a:rPr lang="en-US" sz="1800" dirty="0"/>
              <a:t>Correlation and Mean deviation</a:t>
            </a:r>
          </a:p>
          <a:p>
            <a:r>
              <a:rPr lang="en-US" sz="2400" dirty="0"/>
              <a:t>Provides a way to compare and judge the models</a:t>
            </a:r>
          </a:p>
          <a:p>
            <a:r>
              <a:rPr lang="en-US" sz="2400" dirty="0"/>
              <a:t>Not the only way</a:t>
            </a:r>
          </a:p>
          <a:p>
            <a:pPr lvl="1"/>
            <a:r>
              <a:rPr lang="en-US" sz="2000" dirty="0"/>
              <a:t>Plausibility </a:t>
            </a:r>
          </a:p>
          <a:p>
            <a:pPr lvl="1"/>
            <a:r>
              <a:rPr lang="en-US" sz="2000" dirty="0"/>
              <a:t>Generality</a:t>
            </a:r>
          </a:p>
          <a:p>
            <a:pPr lvl="1"/>
            <a:r>
              <a:rPr lang="en-US" sz="2000" dirty="0"/>
              <a:t>Simplicity</a:t>
            </a:r>
          </a:p>
          <a:p>
            <a:r>
              <a:rPr lang="en-US" sz="2400" dirty="0"/>
              <a:t>Make sure the model does the right thing before trying to tune it with parameters!</a:t>
            </a:r>
          </a:p>
        </p:txBody>
      </p:sp>
    </p:spTree>
    <p:extLst>
      <p:ext uri="{BB962C8B-B14F-4D97-AF65-F5344CB8AC3E}">
        <p14:creationId xmlns:p14="http://schemas.microsoft.com/office/powerpoint/2010/main" val="13318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From now on the assignment models will be compared to human performance</a:t>
            </a:r>
          </a:p>
          <a:p>
            <a:pPr lvl="1"/>
            <a:r>
              <a:rPr lang="en-US" sz="2000" dirty="0"/>
              <a:t>Mostly Response time</a:t>
            </a:r>
          </a:p>
          <a:p>
            <a:pPr lvl="2"/>
            <a:r>
              <a:rPr lang="en-US" sz="1800" dirty="0"/>
              <a:t>Correlation and Mean deviation</a:t>
            </a:r>
          </a:p>
          <a:p>
            <a:r>
              <a:rPr lang="en-US" sz="2400" dirty="0"/>
              <a:t>Provides a way to compare and judge the models</a:t>
            </a:r>
          </a:p>
          <a:p>
            <a:r>
              <a:rPr lang="en-US" sz="2400" dirty="0"/>
              <a:t>Not the only way</a:t>
            </a:r>
          </a:p>
          <a:p>
            <a:pPr lvl="1"/>
            <a:r>
              <a:rPr lang="en-US" sz="2000" dirty="0"/>
              <a:t>Plausibility </a:t>
            </a:r>
          </a:p>
          <a:p>
            <a:pPr lvl="1"/>
            <a:r>
              <a:rPr lang="en-US" sz="2000" dirty="0"/>
              <a:t>Generality</a:t>
            </a:r>
          </a:p>
          <a:p>
            <a:pPr lvl="1"/>
            <a:r>
              <a:rPr lang="en-US" sz="2000" dirty="0"/>
              <a:t>Simplicity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Make sure the model does the right thing before trying to tune it with parameters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583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/>
              <a:t>From now on the assignment models will be compared to human performance</a:t>
            </a:r>
          </a:p>
          <a:p>
            <a:pPr lvl="1"/>
            <a:r>
              <a:rPr lang="en-US" sz="1400" dirty="0"/>
              <a:t>Mostly Response time</a:t>
            </a:r>
          </a:p>
          <a:p>
            <a:pPr lvl="2"/>
            <a:r>
              <a:rPr lang="en-US" sz="1200" dirty="0"/>
              <a:t>Correlation and Mean deviation</a:t>
            </a:r>
          </a:p>
          <a:p>
            <a:r>
              <a:rPr lang="en-US" sz="1600" dirty="0"/>
              <a:t>Provides a way to compare and judge the models</a:t>
            </a:r>
          </a:p>
          <a:p>
            <a:r>
              <a:rPr lang="en-US" sz="1600" dirty="0"/>
              <a:t>Not the only way</a:t>
            </a:r>
          </a:p>
          <a:p>
            <a:pPr lvl="1"/>
            <a:r>
              <a:rPr lang="en-US" sz="1400" dirty="0"/>
              <a:t>Plausibility </a:t>
            </a:r>
          </a:p>
          <a:p>
            <a:pPr lvl="1"/>
            <a:r>
              <a:rPr lang="en-US" sz="1400" dirty="0"/>
              <a:t>Generality</a:t>
            </a:r>
          </a:p>
          <a:p>
            <a:pPr lvl="1"/>
            <a:r>
              <a:rPr lang="en-US" sz="1400" dirty="0"/>
              <a:t>Simplicity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5400" dirty="0">
                <a:solidFill>
                  <a:srgbClr val="FF0000"/>
                </a:solidFill>
              </a:rPr>
              <a:t>Make sure the model does the right thing before trying to tune it with parameters</a:t>
            </a:r>
            <a:r>
              <a:rPr lang="en-US" sz="5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069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Fitting</a:t>
            </a:r>
          </a:p>
        </p:txBody>
      </p:sp>
      <p:pic>
        <p:nvPicPr>
          <p:cNvPr id="5" name="Picture 4" descr="fitLandsca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32" y="594437"/>
            <a:ext cx="6400800" cy="640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9840514">
            <a:off x="5461664" y="5614144"/>
            <a:ext cx="128291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 rot="1465319">
            <a:off x="2563160" y="5697107"/>
            <a:ext cx="1282918" cy="5847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3200" dirty="0" err="1"/>
              <a:t>t.max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497063" y="3383526"/>
            <a:ext cx="205266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likelihood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9645" y="3513940"/>
            <a:ext cx="7742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Can work, but be careful </a:t>
            </a:r>
            <a:r>
              <a:rPr lang="mr-IN" sz="2400" dirty="0"/>
              <a:t>–</a:t>
            </a:r>
            <a:r>
              <a:rPr lang="en-US" sz="2400" dirty="0"/>
              <a:t> might not be cognitively plausible!</a:t>
            </a:r>
          </a:p>
        </p:txBody>
      </p:sp>
    </p:spTree>
    <p:extLst>
      <p:ext uri="{BB962C8B-B14F-4D97-AF65-F5344CB8AC3E}">
        <p14:creationId xmlns:p14="http://schemas.microsoft.com/office/powerpoint/2010/main" val="3087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595E-D914-E34D-8001-241C52C8E7D5}"/>
              </a:ext>
            </a:extLst>
          </p:cNvPr>
          <p:cNvSpPr txBox="1"/>
          <p:nvPr/>
        </p:nvSpPr>
        <p:spPr>
          <a:xfrm>
            <a:off x="3290296" y="296333"/>
            <a:ext cx="271580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13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CMU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9F1227"/>
      </a:accent1>
      <a:accent2>
        <a:srgbClr val="006A3B"/>
      </a:accent2>
      <a:accent3>
        <a:srgbClr val="093062"/>
      </a:accent3>
      <a:accent4>
        <a:srgbClr val="EEA420"/>
      </a:accent4>
      <a:accent5>
        <a:srgbClr val="A5A6A5"/>
      </a:accent5>
      <a:accent6>
        <a:srgbClr val="636463"/>
      </a:accent6>
      <a:hlink>
        <a:srgbClr val="0000FF"/>
      </a:hlink>
      <a:folHlink>
        <a:srgbClr val="800080"/>
      </a:folHlink>
    </a:clrScheme>
    <a:fontScheme name="Source Sans Pro">
      <a:majorFont>
        <a:latin typeface="Source Sans Pro"/>
        <a:ea typeface=""/>
        <a:cs typeface=""/>
        <a:font script="Grek" typeface="Source Sans Pro"/>
        <a:font script="Cyrl" typeface="Source Sans Pro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Source Sans Pro Light"/>
        <a:ea typeface=""/>
        <a:cs typeface=""/>
        <a:font script="Grek" typeface="Source Sans Pro Light"/>
        <a:font script="Cyrl" typeface="Source Sans Pro Light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11430</TotalTime>
  <Words>1866</Words>
  <Application>Microsoft Office PowerPoint</Application>
  <PresentationFormat>On-screen Show (4:3)</PresentationFormat>
  <Paragraphs>533</Paragraphs>
  <Slides>101</Slides>
  <Notes>26</Notes>
  <HiddenSlides>16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5" baseType="lpstr">
      <vt:lpstr>Arial</vt:lpstr>
      <vt:lpstr>Calibri</vt:lpstr>
      <vt:lpstr>Courier New</vt:lpstr>
      <vt:lpstr>DTLNobel T Condensed Regular</vt:lpstr>
      <vt:lpstr>Gill Sans</vt:lpstr>
      <vt:lpstr>Gill Sans Light</vt:lpstr>
      <vt:lpstr>Optima</vt:lpstr>
      <vt:lpstr>Source Sans Pro</vt:lpstr>
      <vt:lpstr>Source Sans Pro Black</vt:lpstr>
      <vt:lpstr>Source Sans Pro Light</vt:lpstr>
      <vt:lpstr>Source Sans Pro Semibold</vt:lpstr>
      <vt:lpstr>Times</vt:lpstr>
      <vt:lpstr>Default Theme</vt:lpstr>
      <vt:lpstr>Equation</vt:lpstr>
      <vt:lpstr> Architectures of Intelligence     Lecture 4 Modularity &amp; fMRI</vt:lpstr>
      <vt:lpstr>Today</vt:lpstr>
      <vt:lpstr>PowerPoint Presentation</vt:lpstr>
      <vt:lpstr>PowerPoint Presentation</vt:lpstr>
      <vt:lpstr>Why fMRI &amp; ACT-R?</vt:lpstr>
      <vt:lpstr>Constraining Models</vt:lpstr>
      <vt:lpstr>ROI Analysis</vt:lpstr>
      <vt:lpstr>PowerPoint Presentation</vt:lpstr>
      <vt:lpstr>Goal</vt:lpstr>
      <vt:lpstr>Goal</vt:lpstr>
      <vt:lpstr>PowerPoint Presentation</vt:lpstr>
      <vt:lpstr>fMRI</vt:lpstr>
      <vt:lpstr>fMRI data</vt:lpstr>
      <vt:lpstr>BOLD response</vt:lpstr>
      <vt:lpstr>Hemodynamic Response Function</vt:lpstr>
      <vt:lpstr>Goal</vt:lpstr>
      <vt:lpstr>PowerPoint Presentation</vt:lpstr>
      <vt:lpstr>Goal</vt:lpstr>
      <vt:lpstr>BOLD response</vt:lpstr>
      <vt:lpstr>Convolution</vt:lpstr>
      <vt:lpstr>Finally…</vt:lpstr>
      <vt:lpstr>Exam</vt:lpstr>
      <vt:lpstr>PowerPoint Presentation</vt:lpstr>
      <vt:lpstr>Exam</vt:lpstr>
      <vt:lpstr>Exam</vt:lpstr>
      <vt:lpstr>PowerPoint Presentation</vt:lpstr>
      <vt:lpstr>Today</vt:lpstr>
      <vt:lpstr>Checking modularity with fMRI</vt:lpstr>
      <vt:lpstr>Anderson et al., 2007; Chapter 2</vt:lpstr>
      <vt:lpstr>Experimental Setup: Names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condition was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condition was this?</vt:lpstr>
      <vt:lpstr>Some Behavioral Results</vt:lpstr>
      <vt:lpstr>Some Behavioral Results</vt:lpstr>
      <vt:lpstr>PowerPoint Presentation</vt:lpstr>
      <vt:lpstr>Anderson et al., 2007; Chapter 2</vt:lpstr>
      <vt:lpstr>PowerPoint Presentation</vt:lpstr>
      <vt:lpstr>Aural Details</vt:lpstr>
      <vt:lpstr>PowerPoint Presentation</vt:lpstr>
      <vt:lpstr>PowerPoint Presentation</vt:lpstr>
      <vt:lpstr>PowerPoint Presentation</vt:lpstr>
      <vt:lpstr>Anderson et al., 2007; Chapter 2</vt:lpstr>
      <vt:lpstr>Model</vt:lpstr>
      <vt:lpstr>Some Model Fits</vt:lpstr>
      <vt:lpstr>Model predictions for Aural</vt:lpstr>
      <vt:lpstr>Model predictions for Aural</vt:lpstr>
      <vt:lpstr>ROI analysis – Aural Module</vt:lpstr>
      <vt:lpstr>PowerPoint Presentation</vt:lpstr>
      <vt:lpstr>PowerPoint Presentation</vt:lpstr>
      <vt:lpstr>Anderson et al., 2007; Chapter 2</vt:lpstr>
      <vt:lpstr>PowerPoint Presentation</vt:lpstr>
      <vt:lpstr>Today</vt:lpstr>
      <vt:lpstr>Model-Based fMRI Analysis</vt:lpstr>
      <vt:lpstr>Why the brain/fMRI?</vt:lpstr>
      <vt:lpstr>Classical fMRI analysis</vt:lpstr>
      <vt:lpstr>Classical fMRI analysis</vt:lpstr>
      <vt:lpstr>Model-Based Analysis</vt:lpstr>
      <vt:lpstr>Model Predictions</vt:lpstr>
      <vt:lpstr>Model-Based Analysis</vt:lpstr>
      <vt:lpstr>Visual</vt:lpstr>
      <vt:lpstr>Problem State</vt:lpstr>
      <vt:lpstr>Compared to standard methods</vt:lpstr>
      <vt:lpstr>Testing the ACT-R Brain Mapping</vt:lpstr>
      <vt:lpstr>Results</vt:lpstr>
      <vt:lpstr>Summary</vt:lpstr>
      <vt:lpstr>PowerPoint Presentation</vt:lpstr>
      <vt:lpstr>Today</vt:lpstr>
      <vt:lpstr>What is a good model?</vt:lpstr>
      <vt:lpstr>Lecture 2: What makes a good model?</vt:lpstr>
      <vt:lpstr>Lecture 1:  Testable predictions of  human behavior</vt:lpstr>
      <vt:lpstr>Compare the model to human data</vt:lpstr>
      <vt:lpstr>Compare the model to human data</vt:lpstr>
      <vt:lpstr>Root-Mean-Square Deviation</vt:lpstr>
      <vt:lpstr>Correlation</vt:lpstr>
      <vt:lpstr>Data Fitting</vt:lpstr>
      <vt:lpstr>Data Fitting</vt:lpstr>
      <vt:lpstr>Data Fitting</vt:lpstr>
      <vt:lpstr>Automatic Parameter Fitting</vt:lpstr>
      <vt:lpstr>PowerPoint Presentation</vt:lpstr>
      <vt:lpstr>Today</vt:lpstr>
      <vt:lpstr> Have a good weekend!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 The Brain</dc:title>
  <dc:creator>Katja Mehlhorn</dc:creator>
  <cp:lastModifiedBy>C.L. Sibert</cp:lastModifiedBy>
  <cp:revision>606</cp:revision>
  <dcterms:created xsi:type="dcterms:W3CDTF">2014-08-13T14:57:10Z</dcterms:created>
  <dcterms:modified xsi:type="dcterms:W3CDTF">2024-11-21T09:41:22Z</dcterms:modified>
</cp:coreProperties>
</file>